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2" r:id="rId5"/>
    <p:sldMasterId id="2147483671" r:id="rId6"/>
    <p:sldMasterId id="2147483687"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Lst>
  <p:sldSz cy="9144000" cx="16256000"/>
  <p:notesSz cx="6858000" cy="9144000"/>
  <p:embeddedFontLst>
    <p:embeddedFont>
      <p:font typeface="Open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952">
          <p15:clr>
            <a:srgbClr val="A4A3A4"/>
          </p15:clr>
        </p15:guide>
        <p15:guide id="2" pos="5143">
          <p15:clr>
            <a:srgbClr val="A4A3A4"/>
          </p15:clr>
        </p15:guide>
      </p15:sldGuideLst>
    </p:ext>
    <p:ext uri="GoogleSlidesCustomDataVersion2">
      <go:slidesCustomData xmlns:go="http://customooxmlschemas.google.com/" r:id="rId54" roundtripDataSignature="AMtx7mjNb+A1GwvEgIx5Rpuk5fTmi/H9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952" orient="horz"/>
        <p:guide pos="514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OpenSans-bold.fntdata"/><Relationship Id="rId50" Type="http://schemas.openxmlformats.org/officeDocument/2006/relationships/font" Target="fonts/OpenSans-regular.fntdata"/><Relationship Id="rId53" Type="http://schemas.openxmlformats.org/officeDocument/2006/relationships/font" Target="fonts/OpenSans-boldItalic.fntdata"/><Relationship Id="rId52" Type="http://schemas.openxmlformats.org/officeDocument/2006/relationships/font" Target="fonts/OpenSans-italic.fntdata"/><Relationship Id="rId11" Type="http://schemas.openxmlformats.org/officeDocument/2006/relationships/slide" Target="slides/slide3.xml"/><Relationship Id="rId10" Type="http://schemas.openxmlformats.org/officeDocument/2006/relationships/slide" Target="slides/slide2.xml"/><Relationship Id="rId54" Type="http://customschemas.google.com/relationships/presentationmetadata" Target="meta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3.png>
</file>

<file path=ppt/media/image15.jpg>
</file>

<file path=ppt/media/image18.png>
</file>

<file path=ppt/media/image19.png>
</file>

<file path=ppt/media/image21.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4.png>
</file>

<file path=ppt/media/image35.png>
</file>

<file path=ppt/media/image36.png>
</file>

<file path=ppt/media/image37.png>
</file>

<file path=ppt/media/image38.png>
</file>

<file path=ppt/media/image39.png>
</file>

<file path=ppt/media/image4.png>
</file>

<file path=ppt/media/image41.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1" name="Google Shape;401;p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4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sz="1200">
                <a:latin typeface="Open Sans"/>
                <a:ea typeface="Open Sans"/>
                <a:cs typeface="Open Sans"/>
                <a:sym typeface="Open Sans"/>
              </a:rPr>
              <a:t>You just need to launch a workspace first and on the top left, there’s a drop-down where you will find an option to import the CSV file directly.</a:t>
            </a:r>
            <a:endParaRPr/>
          </a:p>
        </p:txBody>
      </p:sp>
      <p:sp>
        <p:nvSpPr>
          <p:cNvPr id="490" name="Google Shape;490;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4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9" name="Google Shape;499;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p4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21" name="Google Shape;521;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p4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7" name="Google Shape;537;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4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2" name="Google Shape;552;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4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7" name="Google Shape;557;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Dataframes can also be used to intermix operations seamlessly with R, Scala, SQL, and Python code.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571" name="Google Shape;571;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p4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a:p>
          <a:p>
            <a:pPr indent="0" lvl="0" marL="0" marR="0" rtl="0" algn="l">
              <a:lnSpc>
                <a:spcPct val="100000"/>
              </a:lnSpc>
              <a:spcBef>
                <a:spcPts val="0"/>
              </a:spcBef>
              <a:spcAft>
                <a:spcPts val="0"/>
              </a:spcAft>
              <a:buClr>
                <a:srgbClr val="000000"/>
              </a:buClr>
              <a:buSzPts val="1400"/>
              <a:buFont typeface="Arial"/>
              <a:buNone/>
            </a:pPr>
            <a:r>
              <a:rPr lang="en-US"/>
              <a:t>A Dataframe in Azure Databricks is different from a spreadsheet in a way that, unlike a normal spreadsheet, DataFrame can be shared across multiple computers.</a:t>
            </a:r>
            <a:endParaRPr/>
          </a:p>
          <a:p>
            <a:pPr indent="0" lvl="0" marL="0" rtl="0" algn="l">
              <a:lnSpc>
                <a:spcPct val="100000"/>
              </a:lnSpc>
              <a:spcBef>
                <a:spcPts val="0"/>
              </a:spcBef>
              <a:spcAft>
                <a:spcPts val="0"/>
              </a:spcAft>
              <a:buSzPts val="1400"/>
              <a:buNone/>
            </a:pPr>
            <a:r>
              <a:t/>
            </a:r>
            <a:endParaRPr/>
          </a:p>
        </p:txBody>
      </p:sp>
      <p:sp>
        <p:nvSpPr>
          <p:cNvPr id="581" name="Google Shape;581;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p4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0" name="Google Shape;590;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p4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rtl="0" algn="l">
              <a:lnSpc>
                <a:spcPct val="100000"/>
              </a:lnSpc>
              <a:spcBef>
                <a:spcPts val="0"/>
              </a:spcBef>
              <a:spcAft>
                <a:spcPts val="0"/>
              </a:spcAft>
              <a:buSzPts val="1400"/>
              <a:buNone/>
            </a:pPr>
            <a:r>
              <a:rPr lang="en-US"/>
              <a:t>Performing date and time manipulation </a:t>
            </a:r>
            <a:br>
              <a:rPr lang="en-US"/>
            </a:br>
            <a:r>
              <a:rPr lang="en-US"/>
              <a:t>- Includes changing date and time in dataframes </a:t>
            </a:r>
            <a:endParaRPr/>
          </a:p>
          <a:p>
            <a:pPr indent="-228600" lvl="0" marL="457200" rtl="0" algn="l">
              <a:lnSpc>
                <a:spcPct val="100000"/>
              </a:lnSpc>
              <a:spcBef>
                <a:spcPts val="0"/>
              </a:spcBef>
              <a:spcAft>
                <a:spcPts val="0"/>
              </a:spcAft>
              <a:buSzPts val="1400"/>
              <a:buNone/>
            </a:pPr>
            <a:r>
              <a:rPr lang="en-US"/>
              <a:t>Using Aggregate functions</a:t>
            </a:r>
            <a:endParaRPr/>
          </a:p>
          <a:p>
            <a:pPr indent="-228600" lvl="0" marL="457200" rtl="0" algn="l">
              <a:lnSpc>
                <a:spcPct val="100000"/>
              </a:lnSpc>
              <a:spcBef>
                <a:spcPts val="0"/>
              </a:spcBef>
              <a:spcAft>
                <a:spcPts val="0"/>
              </a:spcAft>
              <a:buSzPts val="1400"/>
              <a:buNone/>
            </a:pPr>
            <a:r>
              <a:rPr lang="en-US"/>
              <a:t> - Includes functions such as boolean evaluation of an expression, average, bit_and, bit_xor, and so on.</a:t>
            </a:r>
            <a:endParaRPr/>
          </a:p>
          <a:p>
            <a:pPr indent="-228600" lvl="0" marL="457200" rtl="0" algn="l">
              <a:lnSpc>
                <a:spcPct val="100000"/>
              </a:lnSpc>
              <a:spcBef>
                <a:spcPts val="0"/>
              </a:spcBef>
              <a:spcAft>
                <a:spcPts val="0"/>
              </a:spcAft>
              <a:buSzPts val="1400"/>
              <a:buNone/>
            </a:pPr>
            <a:r>
              <a:rPr lang="en-US"/>
              <a:t>Deduplication of Data</a:t>
            </a:r>
            <a:endParaRPr/>
          </a:p>
          <a:p>
            <a:pPr indent="-228600" lvl="0" marL="457200" marR="0" rtl="0" algn="l">
              <a:lnSpc>
                <a:spcPct val="100000"/>
              </a:lnSpc>
              <a:spcBef>
                <a:spcPts val="0"/>
              </a:spcBef>
              <a:spcAft>
                <a:spcPts val="0"/>
              </a:spcAft>
              <a:buClr>
                <a:srgbClr val="000000"/>
              </a:buClr>
              <a:buSzPts val="1400"/>
              <a:buFont typeface="Arial"/>
              <a:buNone/>
            </a:pPr>
            <a:r>
              <a:rPr lang="en-US"/>
              <a:t>-Data Deduplication is a technique used to save up a lot of space in storage systems, in simple words it keeps two same files as one until and unless any change is made on any one of the files</a:t>
            </a:r>
            <a:endParaRPr/>
          </a:p>
        </p:txBody>
      </p:sp>
      <p:sp>
        <p:nvSpPr>
          <p:cNvPr id="595" name="Google Shape;595;p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6" name="Google Shape;406;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2" name="Google Shape;61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lang="en-US"/>
              <a:t>Databricks file system, also known as DBFS, is a distributed file system, that is, it has a master-slave architecture to attain reliability. It is attached to the databricks workspace and is available on databricks clusters as well.</a:t>
            </a:r>
            <a:endParaRPr/>
          </a:p>
          <a:p>
            <a:pPr indent="0" lvl="0" marL="0" rtl="0" algn="l">
              <a:lnSpc>
                <a:spcPct val="100000"/>
              </a:lnSpc>
              <a:spcBef>
                <a:spcPts val="0"/>
              </a:spcBef>
              <a:spcAft>
                <a:spcPts val="0"/>
              </a:spcAft>
              <a:buSzPts val="1400"/>
              <a:buNone/>
            </a:pPr>
            <a:r>
              <a:t/>
            </a:r>
            <a:endParaRPr/>
          </a:p>
        </p:txBody>
      </p:sp>
      <p:sp>
        <p:nvSpPr>
          <p:cNvPr id="617" name="Google Shape;61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lang="en-US"/>
              <a:t>Advantages:</a:t>
            </a:r>
            <a:endParaRPr/>
          </a:p>
          <a:p>
            <a:pPr indent="-342900" lvl="0" marL="571500" rtl="0" algn="l">
              <a:lnSpc>
                <a:spcPct val="100000"/>
              </a:lnSpc>
              <a:spcBef>
                <a:spcPts val="0"/>
              </a:spcBef>
              <a:spcAft>
                <a:spcPts val="0"/>
              </a:spcAft>
              <a:buSzPts val="1400"/>
              <a:buFont typeface="Arial"/>
              <a:buChar char="•"/>
            </a:pPr>
            <a:r>
              <a:rPr lang="en-US"/>
              <a:t>Mount storage objects so that you can access them without credentials.</a:t>
            </a:r>
            <a:endParaRPr/>
          </a:p>
          <a:p>
            <a:pPr indent="-342900" lvl="0" marL="571500" rtl="0" algn="l">
              <a:lnSpc>
                <a:spcPct val="100000"/>
              </a:lnSpc>
              <a:spcBef>
                <a:spcPts val="0"/>
              </a:spcBef>
              <a:spcAft>
                <a:spcPts val="0"/>
              </a:spcAft>
              <a:buSzPts val="1400"/>
              <a:buFont typeface="Arial"/>
              <a:buChar char="•"/>
            </a:pPr>
            <a:r>
              <a:rPr lang="en-US"/>
              <a:t>Read and write in object storage using files and directories instead of URLs</a:t>
            </a:r>
            <a:endParaRPr/>
          </a:p>
          <a:p>
            <a:pPr indent="-342900" lvl="0" marL="571500" rtl="0" algn="l">
              <a:lnSpc>
                <a:spcPct val="100000"/>
              </a:lnSpc>
              <a:spcBef>
                <a:spcPts val="0"/>
              </a:spcBef>
              <a:spcAft>
                <a:spcPts val="0"/>
              </a:spcAft>
              <a:buSzPts val="1400"/>
              <a:buFont typeface="Arial"/>
              <a:buChar char="•"/>
            </a:pPr>
            <a:r>
              <a:rPr lang="en-US"/>
              <a:t>Even after termination of the cluster, the data is persisted in object storage</a:t>
            </a:r>
            <a:endParaRPr/>
          </a:p>
          <a:p>
            <a:pPr indent="0" lvl="0" marL="0" rtl="0" algn="l">
              <a:lnSpc>
                <a:spcPct val="100000"/>
              </a:lnSpc>
              <a:spcBef>
                <a:spcPts val="0"/>
              </a:spcBef>
              <a:spcAft>
                <a:spcPts val="0"/>
              </a:spcAft>
              <a:buSzPts val="1400"/>
              <a:buNone/>
            </a:pPr>
            <a:r>
              <a:t/>
            </a:r>
            <a:endParaRPr b="0" i="0" sz="1200" u="none" cap="none" strike="noStrike">
              <a:solidFill>
                <a:srgbClr val="000000"/>
              </a:solidFill>
              <a:latin typeface="Open Sans"/>
              <a:ea typeface="Open Sans"/>
              <a:cs typeface="Open Sans"/>
              <a:sym typeface="Open Sans"/>
            </a:endParaRPr>
          </a:p>
        </p:txBody>
      </p:sp>
      <p:sp>
        <p:nvSpPr>
          <p:cNvPr id="626" name="Google Shape;62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lang="en-US"/>
              <a:t>the users have access to read and write objects in the Databricks file system. DBFS root says about default locations of several types of data stored, as:</a:t>
            </a:r>
            <a:endParaRPr/>
          </a:p>
          <a:p>
            <a:pPr indent="-228600" lvl="0" marL="457200" marR="0" rtl="0" algn="l">
              <a:lnSpc>
                <a:spcPct val="100000"/>
              </a:lnSpc>
              <a:spcBef>
                <a:spcPts val="0"/>
              </a:spcBef>
              <a:spcAft>
                <a:spcPts val="0"/>
              </a:spcAft>
              <a:buClr>
                <a:srgbClr val="000000"/>
              </a:buClr>
              <a:buSzPts val="1400"/>
              <a:buFont typeface="Arial"/>
              <a:buNone/>
            </a:pPr>
            <a:r>
              <a:t/>
            </a:r>
            <a:endParaRPr/>
          </a:p>
          <a:p>
            <a:pPr indent="-228600" lvl="0" marL="457200" marR="0" rtl="0" algn="l">
              <a:lnSpc>
                <a:spcPct val="100000"/>
              </a:lnSpc>
              <a:spcBef>
                <a:spcPts val="0"/>
              </a:spcBef>
              <a:spcAft>
                <a:spcPts val="0"/>
              </a:spcAft>
              <a:buClr>
                <a:srgbClr val="000000"/>
              </a:buClr>
              <a:buSzPts val="1400"/>
              <a:buFont typeface="Arial"/>
              <a:buNone/>
            </a:pPr>
            <a:r>
              <a:rPr lang="en-US"/>
              <a:t>/databricks/init: Init scripts</a:t>
            </a:r>
            <a:endParaRPr/>
          </a:p>
          <a:p>
            <a:pPr indent="-228600" lvl="0" marL="457200" marR="0" rtl="0" algn="l">
              <a:lnSpc>
                <a:spcPct val="100000"/>
              </a:lnSpc>
              <a:spcBef>
                <a:spcPts val="0"/>
              </a:spcBef>
              <a:spcAft>
                <a:spcPts val="0"/>
              </a:spcAft>
              <a:buClr>
                <a:srgbClr val="000000"/>
              </a:buClr>
              <a:buSzPts val="1400"/>
              <a:buFont typeface="Arial"/>
              <a:buNone/>
            </a:pPr>
            <a:r>
              <a:rPr lang="en-US"/>
              <a:t>/databricks-datasets: Public datasets for sample use</a:t>
            </a:r>
            <a:endParaRPr/>
          </a:p>
          <a:p>
            <a:pPr indent="-228600" lvl="0" marL="457200" marR="0" rtl="0" algn="l">
              <a:lnSpc>
                <a:spcPct val="100000"/>
              </a:lnSpc>
              <a:spcBef>
                <a:spcPts val="0"/>
              </a:spcBef>
              <a:spcAft>
                <a:spcPts val="0"/>
              </a:spcAft>
              <a:buClr>
                <a:srgbClr val="000000"/>
              </a:buClr>
              <a:buSzPts val="1400"/>
              <a:buFont typeface="Arial"/>
              <a:buNone/>
            </a:pPr>
            <a:r>
              <a:rPr lang="en-US"/>
              <a:t>/databricks-results: Files where the output of queries is stored</a:t>
            </a:r>
            <a:endParaRPr/>
          </a:p>
          <a:p>
            <a:pPr indent="-228600" lvl="0" marL="457200" marR="0" rtl="0" algn="l">
              <a:lnSpc>
                <a:spcPct val="100000"/>
              </a:lnSpc>
              <a:spcBef>
                <a:spcPts val="0"/>
              </a:spcBef>
              <a:spcAft>
                <a:spcPts val="0"/>
              </a:spcAft>
              <a:buClr>
                <a:srgbClr val="000000"/>
              </a:buClr>
              <a:buSzPts val="1400"/>
              <a:buFont typeface="Arial"/>
              <a:buNone/>
            </a:pPr>
            <a:r>
              <a:rPr lang="en-US"/>
              <a:t>/FileStore: Contains uploaded files</a:t>
            </a:r>
            <a:endParaRPr/>
          </a:p>
          <a:p>
            <a:pPr indent="-228600" lvl="0" marL="457200" marR="0" rtl="0" algn="l">
              <a:lnSpc>
                <a:spcPct val="100000"/>
              </a:lnSpc>
              <a:spcBef>
                <a:spcPts val="0"/>
              </a:spcBef>
              <a:spcAft>
                <a:spcPts val="0"/>
              </a:spcAft>
              <a:buClr>
                <a:srgbClr val="000000"/>
              </a:buClr>
              <a:buSzPts val="1400"/>
              <a:buFont typeface="Arial"/>
              <a:buNone/>
            </a:pPr>
            <a:r>
              <a:rPr lang="en-US"/>
              <a:t>/user/hive/warehouse: Hive tables metadata and data</a:t>
            </a:r>
            <a:endParaRPr/>
          </a:p>
          <a:p>
            <a:pPr indent="0" lvl="0" marL="0" rtl="0" algn="l">
              <a:lnSpc>
                <a:spcPct val="100000"/>
              </a:lnSpc>
              <a:spcBef>
                <a:spcPts val="0"/>
              </a:spcBef>
              <a:spcAft>
                <a:spcPts val="0"/>
              </a:spcAft>
              <a:buSzPts val="1400"/>
              <a:buNone/>
            </a:pPr>
            <a:r>
              <a:t/>
            </a:r>
            <a:endParaRPr/>
          </a:p>
        </p:txBody>
      </p:sp>
      <p:sp>
        <p:nvSpPr>
          <p:cNvPr id="641" name="Google Shape;64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3" name="Google Shape;653;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1" name="Google Shape;66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69" name="Google Shape;66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7" name="Google Shape;67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85" name="Google Shape;68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3" name="Google Shape;69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8" name="Google Shape;41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1" name="Google Shape;70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3" name="Google Shape;71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7" name="Google Shape;71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7" name="Google Shape;727;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9" name="Google Shape;73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49" name="Google Shape;749;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p2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1" name="Google Shape;761;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p2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1" name="Google Shape;771;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p6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3" name="Google Shape;783;p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p6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89" name="Google Shape;789;p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3" name="Google Shape;423;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p6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5" name="Google Shape;795;p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9" name="Shape 799"/>
        <p:cNvGrpSpPr/>
        <p:nvPr/>
      </p:nvGrpSpPr>
      <p:grpSpPr>
        <a:xfrm>
          <a:off x="0" y="0"/>
          <a:ext cx="0" cy="0"/>
          <a:chOff x="0" y="0"/>
          <a:chExt cx="0" cy="0"/>
        </a:xfrm>
      </p:grpSpPr>
      <p:sp>
        <p:nvSpPr>
          <p:cNvPr id="800" name="Google Shape;800;p6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01" name="Google Shape;801;p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b="1" lang="en-US"/>
              <a:t>Trainer notes :</a:t>
            </a:r>
            <a:endParaRPr/>
          </a:p>
          <a:p>
            <a:pPr indent="-228600" lvl="0" marL="457200" marR="0" rtl="0" algn="l">
              <a:lnSpc>
                <a:spcPct val="100000"/>
              </a:lnSpc>
              <a:spcBef>
                <a:spcPts val="0"/>
              </a:spcBef>
              <a:spcAft>
                <a:spcPts val="0"/>
              </a:spcAft>
              <a:buClr>
                <a:srgbClr val="000000"/>
              </a:buClr>
              <a:buSzPts val="1400"/>
              <a:buFont typeface="Arial"/>
              <a:buNone/>
            </a:pPr>
            <a:r>
              <a:rPr lang="en-US"/>
              <a:t>The Spark experience is seamless and requires no management, credits to the integration with major cloud providers which includes Microsoft Azure and Amazon Web Services. </a:t>
            </a:r>
            <a:endParaRPr/>
          </a:p>
          <a:p>
            <a:pPr indent="-228600" lvl="0" marL="457200" marR="0" rtl="0" algn="l">
              <a:lnSpc>
                <a:spcPct val="100000"/>
              </a:lnSpc>
              <a:spcBef>
                <a:spcPts val="0"/>
              </a:spcBef>
              <a:spcAft>
                <a:spcPts val="0"/>
              </a:spcAft>
              <a:buClr>
                <a:srgbClr val="000000"/>
              </a:buClr>
              <a:buSzPts val="1400"/>
              <a:buFont typeface="Arial"/>
              <a:buNone/>
            </a:pPr>
            <a:r>
              <a:rPr lang="en-US"/>
              <a:t>You can get a fully-managed cluster up and running in just five minutes in Microsoft Azure’s environment. Also, if you are familiar with Jupyter notebooks or Zeppelin notebooks, you will easily catch up with Databricks notebooks, as it is the central part to work on. Scala and Python, both are supported and even the combination of them is supported. </a:t>
            </a:r>
            <a:endParaRPr/>
          </a:p>
          <a:p>
            <a:pPr indent="0" lvl="0" marL="0" rtl="0" algn="l">
              <a:lnSpc>
                <a:spcPct val="100000"/>
              </a:lnSpc>
              <a:spcBef>
                <a:spcPts val="0"/>
              </a:spcBef>
              <a:spcAft>
                <a:spcPts val="0"/>
              </a:spcAft>
              <a:buSzPts val="1400"/>
              <a:buNone/>
            </a:pPr>
            <a:r>
              <a:t/>
            </a:r>
            <a:endParaRPr/>
          </a:p>
        </p:txBody>
      </p:sp>
      <p:sp>
        <p:nvSpPr>
          <p:cNvPr id="437" name="Google Shape;437;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3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a:t>
            </a:r>
            <a:r>
              <a:rPr b="1" i="0" lang="en-US" sz="1200" u="none" cap="none" strike="noStrike">
                <a:solidFill>
                  <a:schemeClr val="dk1"/>
                </a:solidFill>
                <a:latin typeface="Calibri"/>
                <a:ea typeface="Calibri"/>
                <a:cs typeface="Calibri"/>
                <a:sym typeface="Calibri"/>
              </a:rPr>
              <a:t>Simple</a:t>
            </a:r>
            <a:r>
              <a:rPr b="0" i="0" lang="en-US" sz="1200" u="none" cap="none" strike="noStrike">
                <a:solidFill>
                  <a:schemeClr val="dk1"/>
                </a:solidFill>
                <a:latin typeface="Calibri"/>
                <a:ea typeface="Calibri"/>
                <a:cs typeface="Calibri"/>
                <a:sym typeface="Calibri"/>
              </a:rPr>
              <a:t>: It is used to reduce the number of moving parts in your infrastructure. On one cloud or numerous clouds, move data less and enable greater governance.</a:t>
            </a:r>
            <a:endParaRPr/>
          </a:p>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a:t>
            </a:r>
            <a:r>
              <a:rPr b="1" i="0" lang="en-US" sz="1200" u="none" cap="none" strike="noStrike">
                <a:solidFill>
                  <a:schemeClr val="dk1"/>
                </a:solidFill>
                <a:latin typeface="Calibri"/>
                <a:ea typeface="Calibri"/>
                <a:cs typeface="Calibri"/>
                <a:sym typeface="Calibri"/>
              </a:rPr>
              <a:t>Open</a:t>
            </a:r>
            <a:r>
              <a:rPr b="0" i="0" lang="en-US" sz="1200" u="none" cap="none" strike="noStrike">
                <a:solidFill>
                  <a:schemeClr val="dk1"/>
                </a:solidFill>
                <a:latin typeface="Calibri"/>
                <a:ea typeface="Calibri"/>
                <a:cs typeface="Calibri"/>
                <a:sym typeface="Calibri"/>
              </a:rPr>
              <a:t>: With databricks, you can quickly adapt to new advancements while maintaining control over your data.</a:t>
            </a:r>
            <a:endParaRPr/>
          </a:p>
          <a:p>
            <a:pPr indent="-228600" lvl="0" marL="457200" marR="0" rtl="0" algn="l">
              <a:lnSpc>
                <a:spcPct val="100000"/>
              </a:lnSpc>
              <a:spcBef>
                <a:spcPts val="0"/>
              </a:spcBef>
              <a:spcAft>
                <a:spcPts val="0"/>
              </a:spcAft>
              <a:buClr>
                <a:srgbClr val="000000"/>
              </a:buClr>
              <a:buSzPts val="1400"/>
              <a:buFont typeface="Arial"/>
              <a:buNone/>
            </a:pPr>
            <a:r>
              <a:rPr b="0" i="0" lang="en-US" sz="1200" u="none" cap="none" strike="noStrike">
                <a:solidFill>
                  <a:schemeClr val="dk1"/>
                </a:solidFill>
                <a:latin typeface="Calibri"/>
                <a:ea typeface="Calibri"/>
                <a:cs typeface="Calibri"/>
                <a:sym typeface="Calibri"/>
              </a:rPr>
              <a:t>•</a:t>
            </a:r>
            <a:r>
              <a:rPr b="1" i="0" lang="en-US" sz="1200" u="none" cap="none" strike="noStrike">
                <a:solidFill>
                  <a:schemeClr val="dk1"/>
                </a:solidFill>
                <a:latin typeface="Calibri"/>
                <a:ea typeface="Calibri"/>
                <a:cs typeface="Calibri"/>
                <a:sym typeface="Calibri"/>
              </a:rPr>
              <a:t>Collaborative</a:t>
            </a:r>
            <a:r>
              <a:rPr b="0" i="0" lang="en-US" sz="1200" u="none" cap="none" strike="noStrike">
                <a:solidFill>
                  <a:schemeClr val="dk1"/>
                </a:solidFill>
                <a:latin typeface="Calibri"/>
                <a:ea typeface="Calibri"/>
                <a:cs typeface="Calibri"/>
                <a:sym typeface="Calibri"/>
              </a:rPr>
              <a:t>: With databricks, your teams will be able to collaborate throughout the whole data and AI pipeline thanks to intuitive collaborative tools and wide integrations.</a:t>
            </a:r>
            <a:endParaRPr/>
          </a:p>
          <a:p>
            <a:pPr indent="0" lvl="0" marL="228600" rtl="0" algn="l">
              <a:lnSpc>
                <a:spcPct val="100000"/>
              </a:lnSpc>
              <a:spcBef>
                <a:spcPts val="0"/>
              </a:spcBef>
              <a:spcAft>
                <a:spcPts val="0"/>
              </a:spcAft>
              <a:buSzPts val="1400"/>
              <a:buFont typeface="Arial"/>
              <a:buNone/>
            </a:pPr>
            <a:r>
              <a:t/>
            </a:r>
            <a:endParaRPr/>
          </a:p>
        </p:txBody>
      </p:sp>
      <p:sp>
        <p:nvSpPr>
          <p:cNvPr id="446" name="Google Shape;446;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3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The data is imported into Azure in batches using Azure Data Factory or streamed in near real-time using Apache Kafka, Event Hub, or IoT Hub for a big data pipeline. Use Azure Databricks to read data from a variety of sources, including Azure Blob Storage, Azure Data Lake Storage, Azure Cosmos DB, and Azure SQL Data Warehouse, and convert it into new insights using Spark as part of your analytics process.</a:t>
            </a:r>
            <a:endParaRPr/>
          </a:p>
          <a:p>
            <a:pPr indent="0" lvl="0" marL="0" rtl="0" algn="l">
              <a:lnSpc>
                <a:spcPct val="100000"/>
              </a:lnSpc>
              <a:spcBef>
                <a:spcPts val="0"/>
              </a:spcBef>
              <a:spcAft>
                <a:spcPts val="0"/>
              </a:spcAft>
              <a:buSzPts val="1400"/>
              <a:buNone/>
            </a:pPr>
            <a:r>
              <a:t/>
            </a:r>
            <a:endParaRPr/>
          </a:p>
        </p:txBody>
      </p:sp>
      <p:sp>
        <p:nvSpPr>
          <p:cNvPr id="462" name="Google Shape;462;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3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1" name="Google Shape;471;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p3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6" name="Google Shape;476;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jp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2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1.pn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4.png"/><Relationship Id="rId3"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jpg"/><Relationship Id="rId3"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2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 Id="rId3" Type="http://schemas.openxmlformats.org/officeDocument/2006/relationships/image" Target="../media/image2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8.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8.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8.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5.jpg"/><Relationship Id="rId3" Type="http://schemas.openxmlformats.org/officeDocument/2006/relationships/image" Target="../media/image6.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 Id="rId3" Type="http://schemas.openxmlformats.org/officeDocument/2006/relationships/image" Target="../media/image2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9.png"/><Relationship Id="rId3" Type="http://schemas.openxmlformats.org/officeDocument/2006/relationships/image" Target="../media/image6.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15" name="Shape 15"/>
        <p:cNvGrpSpPr/>
        <p:nvPr/>
      </p:nvGrpSpPr>
      <p:grpSpPr>
        <a:xfrm>
          <a:off x="0" y="0"/>
          <a:ext cx="0" cy="0"/>
          <a:chOff x="0" y="0"/>
          <a:chExt cx="0" cy="0"/>
        </a:xfrm>
      </p:grpSpPr>
      <p:pic>
        <p:nvPicPr>
          <p:cNvPr id="16" name="Google Shape;16;p54"/>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7" name="Google Shape;17;p54"/>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SzPts val="4400"/>
              <a:buFont typeface="Arial"/>
              <a:buNone/>
              <a:defRPr b="1" sz="2800">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54"/>
          <p:cNvSpPr txBox="1"/>
          <p:nvPr>
            <p:ph idx="1" type="body"/>
          </p:nvPr>
        </p:nvSpPr>
        <p:spPr>
          <a:xfrm>
            <a:off x="1902091" y="1808291"/>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9" name="Google Shape;19;p54"/>
          <p:cNvSpPr/>
          <p:nvPr/>
        </p:nvSpPr>
        <p:spPr>
          <a:xfrm>
            <a:off x="16375347" y="785880"/>
            <a:ext cx="617018" cy="617018"/>
          </a:xfrm>
          <a:prstGeom prst="ellipse">
            <a:avLst/>
          </a:prstGeom>
          <a:solidFill>
            <a:srgbClr val="0284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 name="Google Shape;20;p54"/>
          <p:cNvSpPr/>
          <p:nvPr/>
        </p:nvSpPr>
        <p:spPr>
          <a:xfrm>
            <a:off x="16375347" y="2367024"/>
            <a:ext cx="617018" cy="617018"/>
          </a:xfrm>
          <a:prstGeom prst="ellipse">
            <a:avLst/>
          </a:prstGeom>
          <a:solidFill>
            <a:srgbClr val="44AA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1" name="Google Shape;21;p54"/>
          <p:cNvSpPr/>
          <p:nvPr/>
        </p:nvSpPr>
        <p:spPr>
          <a:xfrm>
            <a:off x="16375347" y="1576452"/>
            <a:ext cx="617018" cy="617018"/>
          </a:xfrm>
          <a:prstGeom prst="ellipse">
            <a:avLst/>
          </a:prstGeom>
          <a:solidFill>
            <a:srgbClr val="37858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22" name="Google Shape;22;p54"/>
          <p:cNvSpPr/>
          <p:nvPr/>
        </p:nvSpPr>
        <p:spPr>
          <a:xfrm>
            <a:off x="16375347" y="5529312"/>
            <a:ext cx="617018" cy="617018"/>
          </a:xfrm>
          <a:prstGeom prst="ellipse">
            <a:avLst/>
          </a:prstGeom>
          <a:solidFill>
            <a:srgbClr val="EFC88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23" name="Google Shape;23;p54"/>
          <p:cNvSpPr/>
          <p:nvPr/>
        </p:nvSpPr>
        <p:spPr>
          <a:xfrm>
            <a:off x="16375347" y="4738740"/>
            <a:ext cx="617018" cy="617018"/>
          </a:xfrm>
          <a:prstGeom prst="ellipse">
            <a:avLst/>
          </a:prstGeom>
          <a:solidFill>
            <a:srgbClr val="C7D3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 name="Google Shape;24;p54"/>
          <p:cNvSpPr/>
          <p:nvPr/>
        </p:nvSpPr>
        <p:spPr>
          <a:xfrm>
            <a:off x="16375347" y="6319884"/>
            <a:ext cx="617018" cy="617018"/>
          </a:xfrm>
          <a:prstGeom prst="ellipse">
            <a:avLst/>
          </a:prstGeom>
          <a:solidFill>
            <a:srgbClr val="CF5C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 name="Google Shape;25;p54"/>
          <p:cNvSpPr/>
          <p:nvPr/>
        </p:nvSpPr>
        <p:spPr>
          <a:xfrm>
            <a:off x="16375347" y="3157596"/>
            <a:ext cx="617018" cy="617018"/>
          </a:xfrm>
          <a:prstGeom prst="ellipse">
            <a:avLst/>
          </a:prstGeom>
          <a:solidFill>
            <a:srgbClr val="162E5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6" name="Google Shape;26;p54"/>
          <p:cNvSpPr/>
          <p:nvPr/>
        </p:nvSpPr>
        <p:spPr>
          <a:xfrm>
            <a:off x="16375347" y="3948168"/>
            <a:ext cx="617018" cy="617018"/>
          </a:xfrm>
          <a:prstGeom prst="ellipse">
            <a:avLst/>
          </a:prstGeom>
          <a:solidFill>
            <a:srgbClr val="FF89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 name="Google Shape;27;p54"/>
          <p:cNvSpPr/>
          <p:nvPr/>
        </p:nvSpPr>
        <p:spPr>
          <a:xfrm>
            <a:off x="16375347" y="7110456"/>
            <a:ext cx="617018" cy="617018"/>
          </a:xfrm>
          <a:prstGeom prst="ellipse">
            <a:avLst/>
          </a:prstGeom>
          <a:solidFill>
            <a:srgbClr val="83978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 name="Google Shape;28;p54"/>
          <p:cNvSpPr/>
          <p:nvPr/>
        </p:nvSpPr>
        <p:spPr>
          <a:xfrm>
            <a:off x="16375347" y="7901030"/>
            <a:ext cx="617018" cy="617018"/>
          </a:xfrm>
          <a:prstGeom prst="ellipse">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content">
  <p:cSld name="1_quiz content">
    <p:spTree>
      <p:nvGrpSpPr>
        <p:cNvPr id="81" name="Shape 81"/>
        <p:cNvGrpSpPr/>
        <p:nvPr/>
      </p:nvGrpSpPr>
      <p:grpSpPr>
        <a:xfrm>
          <a:off x="0" y="0"/>
          <a:ext cx="0" cy="0"/>
          <a:chOff x="0" y="0"/>
          <a:chExt cx="0" cy="0"/>
        </a:xfrm>
      </p:grpSpPr>
      <p:pic>
        <p:nvPicPr>
          <p:cNvPr id="82" name="Google Shape;82;p90"/>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83" name="Google Shape;83;p90"/>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84" name="Google Shape;84;p90"/>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85" name="Google Shape;85;p90"/>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86" name="Google Shape;86;p90"/>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87" name="Google Shape;87;p90"/>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88" name="Google Shape;88;p90"/>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89" name="Google Shape;89;p90"/>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90" name="Google Shape;90;p90"/>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91" name="Google Shape;91;p90"/>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92" name="Google Shape;92;p90"/>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93" name="Google Shape;93;p90"/>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1_quiz ans">
    <p:spTree>
      <p:nvGrpSpPr>
        <p:cNvPr id="94" name="Shape 94"/>
        <p:cNvGrpSpPr/>
        <p:nvPr/>
      </p:nvGrpSpPr>
      <p:grpSpPr>
        <a:xfrm>
          <a:off x="0" y="0"/>
          <a:ext cx="0" cy="0"/>
          <a:chOff x="0" y="0"/>
          <a:chExt cx="0" cy="0"/>
        </a:xfrm>
      </p:grpSpPr>
      <p:pic>
        <p:nvPicPr>
          <p:cNvPr id="95" name="Google Shape;95;p91"/>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96" name="Google Shape;96;p91"/>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97" name="Google Shape;97;p91"/>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98" name="Google Shape;98;p91"/>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99" name="Google Shape;99;p91"/>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cxnSp>
        <p:nvCxnSpPr>
          <p:cNvPr id="100" name="Google Shape;100;p91"/>
          <p:cNvCxnSpPr/>
          <p:nvPr/>
        </p:nvCxnSpPr>
        <p:spPr>
          <a:xfrm>
            <a:off x="670034" y="7854368"/>
            <a:ext cx="15074462" cy="0"/>
          </a:xfrm>
          <a:prstGeom prst="straightConnector1">
            <a:avLst/>
          </a:prstGeom>
          <a:noFill/>
          <a:ln cap="flat" cmpd="sng" w="9525">
            <a:solidFill>
              <a:schemeClr val="dk1"/>
            </a:solidFill>
            <a:prstDash val="solid"/>
            <a:round/>
            <a:headEnd len="sm" w="sm" type="none"/>
            <a:tailEnd len="sm" w="sm" type="none"/>
          </a:ln>
        </p:spPr>
      </p:cxnSp>
      <p:sp>
        <p:nvSpPr>
          <p:cNvPr id="101" name="Google Shape;101;p91"/>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102" name="Google Shape;102;p91"/>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103" name="Google Shape;103;p91"/>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104" name="Google Shape;104;p91"/>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105" name="Google Shape;105;p91"/>
          <p:cNvSpPr txBox="1"/>
          <p:nvPr>
            <p:ph idx="4"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06" name="Google Shape;106;p91"/>
          <p:cNvSpPr txBox="1"/>
          <p:nvPr>
            <p:ph idx="5"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07" name="Google Shape;107;p91"/>
          <p:cNvSpPr txBox="1"/>
          <p:nvPr>
            <p:ph idx="6"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08" name="Google Shape;108;p91"/>
          <p:cNvSpPr txBox="1"/>
          <p:nvPr>
            <p:ph idx="7"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09" name="Google Shape;109;p91"/>
          <p:cNvSpPr txBox="1"/>
          <p:nvPr/>
        </p:nvSpPr>
        <p:spPr>
          <a:xfrm>
            <a:off x="670034" y="7373503"/>
            <a:ext cx="2749059"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Open Sans"/>
                <a:ea typeface="Open Sans"/>
                <a:cs typeface="Open Sans"/>
                <a:sym typeface="Open Sans"/>
              </a:rPr>
              <a:t>The correct answer is</a:t>
            </a:r>
            <a:endParaRPr b="0" i="0" sz="1400" u="none" cap="none" strike="noStrike">
              <a:solidFill>
                <a:srgbClr val="000000"/>
              </a:solidFill>
              <a:latin typeface="Open Sans"/>
              <a:ea typeface="Open Sans"/>
              <a:cs typeface="Open Sans"/>
              <a:sym typeface="Open Sans"/>
            </a:endParaRPr>
          </a:p>
        </p:txBody>
      </p:sp>
      <p:sp>
        <p:nvSpPr>
          <p:cNvPr id="110" name="Google Shape;110;p91"/>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1000"/>
              </a:spcBef>
              <a:spcAft>
                <a:spcPts val="0"/>
              </a:spcAft>
              <a:buSzPts val="2800"/>
              <a:buFont typeface="Arial"/>
              <a:buNone/>
              <a:defRPr b="1" sz="2200">
                <a:solidFill>
                  <a:srgbClr val="024F93"/>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Next?">
  <p:cSld name="What Next?">
    <p:spTree>
      <p:nvGrpSpPr>
        <p:cNvPr id="111" name="Shape 111"/>
        <p:cNvGrpSpPr/>
        <p:nvPr/>
      </p:nvGrpSpPr>
      <p:grpSpPr>
        <a:xfrm>
          <a:off x="0" y="0"/>
          <a:ext cx="0" cy="0"/>
          <a:chOff x="0" y="0"/>
          <a:chExt cx="0" cy="0"/>
        </a:xfrm>
      </p:grpSpPr>
      <p:pic>
        <p:nvPicPr>
          <p:cNvPr id="112" name="Google Shape;112;p92"/>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13" name="Google Shape;113;p92"/>
          <p:cNvSpPr/>
          <p:nvPr/>
        </p:nvSpPr>
        <p:spPr>
          <a:xfrm>
            <a:off x="663026" y="1342072"/>
            <a:ext cx="9046458"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4" name="Google Shape;114;p92"/>
          <p:cNvSpPr txBox="1"/>
          <p:nvPr>
            <p:ph idx="1" type="body"/>
          </p:nvPr>
        </p:nvSpPr>
        <p:spPr>
          <a:xfrm>
            <a:off x="1120875" y="1808291"/>
            <a:ext cx="8092571"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15" name="Google Shape;115;p92"/>
          <p:cNvSpPr/>
          <p:nvPr/>
        </p:nvSpPr>
        <p:spPr>
          <a:xfrm>
            <a:off x="2464058" y="762715"/>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What’s Next?</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6" name="Shape 116"/>
        <p:cNvGrpSpPr/>
        <p:nvPr/>
      </p:nvGrpSpPr>
      <p:grpSpPr>
        <a:xfrm>
          <a:off x="0" y="0"/>
          <a:ext cx="0" cy="0"/>
          <a:chOff x="0" y="0"/>
          <a:chExt cx="0" cy="0"/>
        </a:xfrm>
      </p:grpSpPr>
      <p:sp>
        <p:nvSpPr>
          <p:cNvPr id="117" name="Google Shape;117;p93"/>
          <p:cNvSpPr txBox="1"/>
          <p:nvPr>
            <p:ph type="title"/>
          </p:nvPr>
        </p:nvSpPr>
        <p:spPr>
          <a:xfrm>
            <a:off x="1117600" y="487363"/>
            <a:ext cx="14020801" cy="1766887"/>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93"/>
          <p:cNvSpPr txBox="1"/>
          <p:nvPr>
            <p:ph idx="1" type="body"/>
          </p:nvPr>
        </p:nvSpPr>
        <p:spPr>
          <a:xfrm>
            <a:off x="1117600" y="2433638"/>
            <a:ext cx="14020801" cy="5802312"/>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1000"/>
              </a:spcBef>
              <a:spcAft>
                <a:spcPts val="0"/>
              </a:spcAft>
              <a:buSzPts val="2800"/>
              <a:buChar char="•"/>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19" name="Google Shape;119;p93"/>
          <p:cNvSpPr txBox="1"/>
          <p:nvPr>
            <p:ph idx="10" type="dt"/>
          </p:nvPr>
        </p:nvSpPr>
        <p:spPr>
          <a:xfrm>
            <a:off x="1117600" y="8475663"/>
            <a:ext cx="3657600" cy="48577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93"/>
          <p:cNvSpPr txBox="1"/>
          <p:nvPr>
            <p:ph idx="11" type="ftr"/>
          </p:nvPr>
        </p:nvSpPr>
        <p:spPr>
          <a:xfrm>
            <a:off x="5384800" y="8475663"/>
            <a:ext cx="5486400" cy="48577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93"/>
          <p:cNvSpPr txBox="1"/>
          <p:nvPr>
            <p:ph idx="12" type="sldNum"/>
          </p:nvPr>
        </p:nvSpPr>
        <p:spPr>
          <a:xfrm>
            <a:off x="11480800" y="8475663"/>
            <a:ext cx="3657600" cy="48577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Name">
  <p:cSld name="Topic Name">
    <p:spTree>
      <p:nvGrpSpPr>
        <p:cNvPr id="128" name="Shape 128"/>
        <p:cNvGrpSpPr/>
        <p:nvPr/>
      </p:nvGrpSpPr>
      <p:grpSpPr>
        <a:xfrm>
          <a:off x="0" y="0"/>
          <a:ext cx="0" cy="0"/>
          <a:chOff x="0" y="0"/>
          <a:chExt cx="0" cy="0"/>
        </a:xfrm>
      </p:grpSpPr>
      <p:pic>
        <p:nvPicPr>
          <p:cNvPr id="129" name="Google Shape;129;p27"/>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30" name="Google Shape;130;p27"/>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131" name="Google Shape;131;p27"/>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132" name="Shape 132"/>
        <p:cNvGrpSpPr/>
        <p:nvPr/>
      </p:nvGrpSpPr>
      <p:grpSpPr>
        <a:xfrm>
          <a:off x="0" y="0"/>
          <a:ext cx="0" cy="0"/>
          <a:chOff x="0" y="0"/>
          <a:chExt cx="0" cy="0"/>
        </a:xfrm>
      </p:grpSpPr>
      <p:pic>
        <p:nvPicPr>
          <p:cNvPr id="133" name="Google Shape;133;p28"/>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34" name="Google Shape;134;p28"/>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SzPts val="4400"/>
              <a:buFont typeface="Arial"/>
              <a:buNone/>
              <a:defRPr b="1" sz="2800">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28"/>
          <p:cNvSpPr txBox="1"/>
          <p:nvPr>
            <p:ph idx="1" type="body"/>
          </p:nvPr>
        </p:nvSpPr>
        <p:spPr>
          <a:xfrm>
            <a:off x="1902091" y="1808291"/>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36" name="Google Shape;136;p28"/>
          <p:cNvSpPr/>
          <p:nvPr/>
        </p:nvSpPr>
        <p:spPr>
          <a:xfrm>
            <a:off x="16375347" y="785880"/>
            <a:ext cx="617018" cy="617018"/>
          </a:xfrm>
          <a:prstGeom prst="ellipse">
            <a:avLst/>
          </a:prstGeom>
          <a:solidFill>
            <a:srgbClr val="0284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7" name="Google Shape;137;p28"/>
          <p:cNvSpPr/>
          <p:nvPr/>
        </p:nvSpPr>
        <p:spPr>
          <a:xfrm>
            <a:off x="16375347" y="2367024"/>
            <a:ext cx="617018" cy="617018"/>
          </a:xfrm>
          <a:prstGeom prst="ellipse">
            <a:avLst/>
          </a:prstGeom>
          <a:solidFill>
            <a:srgbClr val="44AA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8" name="Google Shape;138;p28"/>
          <p:cNvSpPr/>
          <p:nvPr/>
        </p:nvSpPr>
        <p:spPr>
          <a:xfrm>
            <a:off x="16375347" y="1576452"/>
            <a:ext cx="617018" cy="617018"/>
          </a:xfrm>
          <a:prstGeom prst="ellipse">
            <a:avLst/>
          </a:prstGeom>
          <a:solidFill>
            <a:srgbClr val="37858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139" name="Google Shape;139;p28"/>
          <p:cNvSpPr/>
          <p:nvPr/>
        </p:nvSpPr>
        <p:spPr>
          <a:xfrm>
            <a:off x="16375347" y="5529312"/>
            <a:ext cx="617018" cy="617018"/>
          </a:xfrm>
          <a:prstGeom prst="ellipse">
            <a:avLst/>
          </a:prstGeom>
          <a:solidFill>
            <a:srgbClr val="EFC88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140" name="Google Shape;140;p28"/>
          <p:cNvSpPr/>
          <p:nvPr/>
        </p:nvSpPr>
        <p:spPr>
          <a:xfrm>
            <a:off x="16375347" y="4738740"/>
            <a:ext cx="617018" cy="617018"/>
          </a:xfrm>
          <a:prstGeom prst="ellipse">
            <a:avLst/>
          </a:prstGeom>
          <a:solidFill>
            <a:srgbClr val="C7D3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1" name="Google Shape;141;p28"/>
          <p:cNvSpPr/>
          <p:nvPr/>
        </p:nvSpPr>
        <p:spPr>
          <a:xfrm>
            <a:off x="16375347" y="6319884"/>
            <a:ext cx="617018" cy="617018"/>
          </a:xfrm>
          <a:prstGeom prst="ellipse">
            <a:avLst/>
          </a:prstGeom>
          <a:solidFill>
            <a:srgbClr val="CF5C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2" name="Google Shape;142;p28"/>
          <p:cNvSpPr/>
          <p:nvPr/>
        </p:nvSpPr>
        <p:spPr>
          <a:xfrm>
            <a:off x="16375347" y="3157596"/>
            <a:ext cx="617018" cy="617018"/>
          </a:xfrm>
          <a:prstGeom prst="ellipse">
            <a:avLst/>
          </a:prstGeom>
          <a:solidFill>
            <a:srgbClr val="162E5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3" name="Google Shape;143;p28"/>
          <p:cNvSpPr/>
          <p:nvPr/>
        </p:nvSpPr>
        <p:spPr>
          <a:xfrm>
            <a:off x="16375347" y="3948168"/>
            <a:ext cx="617018" cy="617018"/>
          </a:xfrm>
          <a:prstGeom prst="ellipse">
            <a:avLst/>
          </a:prstGeom>
          <a:solidFill>
            <a:srgbClr val="FF89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4" name="Google Shape;144;p28"/>
          <p:cNvSpPr/>
          <p:nvPr/>
        </p:nvSpPr>
        <p:spPr>
          <a:xfrm>
            <a:off x="16375347" y="7110456"/>
            <a:ext cx="617018" cy="617018"/>
          </a:xfrm>
          <a:prstGeom prst="ellipse">
            <a:avLst/>
          </a:prstGeom>
          <a:solidFill>
            <a:srgbClr val="83978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45" name="Google Shape;145;p28"/>
          <p:cNvSpPr/>
          <p:nvPr/>
        </p:nvSpPr>
        <p:spPr>
          <a:xfrm>
            <a:off x="16375347" y="7901030"/>
            <a:ext cx="617018" cy="617018"/>
          </a:xfrm>
          <a:prstGeom prst="ellipse">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sisted Practice">
  <p:cSld name="Assisted Practice">
    <p:spTree>
      <p:nvGrpSpPr>
        <p:cNvPr id="146" name="Shape 146"/>
        <p:cNvGrpSpPr/>
        <p:nvPr/>
      </p:nvGrpSpPr>
      <p:grpSpPr>
        <a:xfrm>
          <a:off x="0" y="0"/>
          <a:ext cx="0" cy="0"/>
          <a:chOff x="0" y="0"/>
          <a:chExt cx="0" cy="0"/>
        </a:xfrm>
      </p:grpSpPr>
      <p:pic>
        <p:nvPicPr>
          <p:cNvPr id="147" name="Google Shape;147;p29"/>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descr="A close up of a logo&#10;&#10;Description automatically generated" id="148" name="Google Shape;148;p29"/>
          <p:cNvPicPr preferRelativeResize="0"/>
          <p:nvPr/>
        </p:nvPicPr>
        <p:blipFill rotWithShape="1">
          <a:blip r:embed="rId3">
            <a:alphaModFix/>
          </a:blip>
          <a:srcRect b="0" l="0" r="0" t="0"/>
          <a:stretch/>
        </p:blipFill>
        <p:spPr>
          <a:xfrm>
            <a:off x="0" y="-135924"/>
            <a:ext cx="16256000" cy="9144000"/>
          </a:xfrm>
          <a:prstGeom prst="rect">
            <a:avLst/>
          </a:prstGeom>
          <a:noFill/>
          <a:ln>
            <a:noFill/>
          </a:ln>
        </p:spPr>
      </p:pic>
      <p:sp>
        <p:nvSpPr>
          <p:cNvPr id="149" name="Google Shape;149;p29"/>
          <p:cNvSpPr txBox="1"/>
          <p:nvPr>
            <p:ph type="title"/>
          </p:nvPr>
        </p:nvSpPr>
        <p:spPr>
          <a:xfrm>
            <a:off x="812800" y="436395"/>
            <a:ext cx="10666185" cy="66504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Arial"/>
              <a:buNone/>
              <a:defRPr b="1" sz="2800">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29"/>
          <p:cNvSpPr txBox="1"/>
          <p:nvPr>
            <p:ph idx="1" type="body"/>
          </p:nvPr>
        </p:nvSpPr>
        <p:spPr>
          <a:xfrm>
            <a:off x="1902091" y="2363465"/>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7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p:cSld name="Key Takeaways">
    <p:spTree>
      <p:nvGrpSpPr>
        <p:cNvPr id="151" name="Shape 151"/>
        <p:cNvGrpSpPr/>
        <p:nvPr/>
      </p:nvGrpSpPr>
      <p:grpSpPr>
        <a:xfrm>
          <a:off x="0" y="0"/>
          <a:ext cx="0" cy="0"/>
          <a:chOff x="0" y="0"/>
          <a:chExt cx="0" cy="0"/>
        </a:xfrm>
      </p:grpSpPr>
      <p:pic>
        <p:nvPicPr>
          <p:cNvPr descr="A close up of a sign&#10;&#10;Description automatically generated" id="152" name="Google Shape;152;p30"/>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id="153" name="Google Shape;153;p30"/>
          <p:cNvPicPr preferRelativeResize="0"/>
          <p:nvPr/>
        </p:nvPicPr>
        <p:blipFill rotWithShape="1">
          <a:blip r:embed="rId3">
            <a:alphaModFix/>
          </a:blip>
          <a:srcRect b="0" l="0" r="0" t="0"/>
          <a:stretch/>
        </p:blipFill>
        <p:spPr>
          <a:xfrm>
            <a:off x="3302000" y="1186581"/>
            <a:ext cx="3975100" cy="365760"/>
          </a:xfrm>
          <a:prstGeom prst="rect">
            <a:avLst/>
          </a:prstGeom>
          <a:noFill/>
          <a:ln>
            <a:noFill/>
          </a:ln>
        </p:spPr>
      </p:pic>
      <p:sp>
        <p:nvSpPr>
          <p:cNvPr id="154" name="Google Shape;154;p30"/>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Key Takeaways</a:t>
            </a:r>
            <a:endParaRPr b="0" i="0" sz="1400" u="none" cap="none" strike="noStrike">
              <a:solidFill>
                <a:srgbClr val="000000"/>
              </a:solidFill>
              <a:latin typeface="Arial"/>
              <a:ea typeface="Arial"/>
              <a:cs typeface="Arial"/>
              <a:sym typeface="Arial"/>
            </a:endParaRPr>
          </a:p>
        </p:txBody>
      </p:sp>
      <p:sp>
        <p:nvSpPr>
          <p:cNvPr id="155" name="Google Shape;155;p30"/>
          <p:cNvSpPr txBox="1"/>
          <p:nvPr>
            <p:ph idx="1" type="body"/>
          </p:nvPr>
        </p:nvSpPr>
        <p:spPr>
          <a:xfrm>
            <a:off x="1306861" y="2180141"/>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56" name="Google Shape;156;p30"/>
          <p:cNvSpPr txBox="1"/>
          <p:nvPr>
            <p:ph idx="2" type="body"/>
          </p:nvPr>
        </p:nvSpPr>
        <p:spPr>
          <a:xfrm>
            <a:off x="1306861" y="3372838"/>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57" name="Google Shape;157;p30"/>
          <p:cNvSpPr txBox="1"/>
          <p:nvPr>
            <p:ph idx="3" type="body"/>
          </p:nvPr>
        </p:nvSpPr>
        <p:spPr>
          <a:xfrm>
            <a:off x="1306861" y="4565535"/>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58" name="Google Shape;158;p30"/>
          <p:cNvSpPr txBox="1"/>
          <p:nvPr>
            <p:ph idx="4" type="body"/>
          </p:nvPr>
        </p:nvSpPr>
        <p:spPr>
          <a:xfrm>
            <a:off x="1306861" y="5758233"/>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Knowledge Check">
    <p:spTree>
      <p:nvGrpSpPr>
        <p:cNvPr id="159" name="Shape 159"/>
        <p:cNvGrpSpPr/>
        <p:nvPr/>
      </p:nvGrpSpPr>
      <p:grpSpPr>
        <a:xfrm>
          <a:off x="0" y="0"/>
          <a:ext cx="0" cy="0"/>
          <a:chOff x="0" y="0"/>
          <a:chExt cx="0" cy="0"/>
        </a:xfrm>
      </p:grpSpPr>
      <p:pic>
        <p:nvPicPr>
          <p:cNvPr id="160" name="Google Shape;160;p31"/>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61" name="Google Shape;161;p31"/>
          <p:cNvSpPr/>
          <p:nvPr/>
        </p:nvSpPr>
        <p:spPr>
          <a:xfrm>
            <a:off x="8128000" y="4310390"/>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Knowledge Check</a:t>
            </a:r>
            <a:endParaRPr b="0" i="0" sz="1400" u="none" cap="none" strike="noStrike">
              <a:solidFill>
                <a:srgbClr val="000000"/>
              </a:solidFill>
              <a:latin typeface="Arial"/>
              <a:ea typeface="Arial"/>
              <a:cs typeface="Arial"/>
              <a:sym typeface="Arial"/>
            </a:endParaRPr>
          </a:p>
        </p:txBody>
      </p:sp>
      <p:pic>
        <p:nvPicPr>
          <p:cNvPr descr="A close up of a logo&#10;&#10;Description automatically generated" id="162" name="Google Shape;162;p31"/>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content">
  <p:cSld name="1_quiz content">
    <p:spTree>
      <p:nvGrpSpPr>
        <p:cNvPr id="163" name="Shape 163"/>
        <p:cNvGrpSpPr/>
        <p:nvPr/>
      </p:nvGrpSpPr>
      <p:grpSpPr>
        <a:xfrm>
          <a:off x="0" y="0"/>
          <a:ext cx="0" cy="0"/>
          <a:chOff x="0" y="0"/>
          <a:chExt cx="0" cy="0"/>
        </a:xfrm>
      </p:grpSpPr>
      <p:pic>
        <p:nvPicPr>
          <p:cNvPr id="164" name="Google Shape;164;p32"/>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65" name="Google Shape;165;p32"/>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166" name="Google Shape;166;p32"/>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67" name="Google Shape;167;p32"/>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68" name="Google Shape;168;p32"/>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169" name="Google Shape;169;p32"/>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170" name="Google Shape;170;p32"/>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171" name="Google Shape;171;p32"/>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172" name="Google Shape;172;p32"/>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73" name="Google Shape;173;p32"/>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74" name="Google Shape;174;p32"/>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75" name="Google Shape;175;p32"/>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Name">
  <p:cSld name="Lesson Name">
    <p:spTree>
      <p:nvGrpSpPr>
        <p:cNvPr id="29" name="Shape 29"/>
        <p:cNvGrpSpPr/>
        <p:nvPr/>
      </p:nvGrpSpPr>
      <p:grpSpPr>
        <a:xfrm>
          <a:off x="0" y="0"/>
          <a:ext cx="0" cy="0"/>
          <a:chOff x="0" y="0"/>
          <a:chExt cx="0" cy="0"/>
        </a:xfrm>
      </p:grpSpPr>
      <p:pic>
        <p:nvPicPr>
          <p:cNvPr id="30" name="Google Shape;30;p55"/>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1" name="Google Shape;31;p55"/>
          <p:cNvSpPr txBox="1"/>
          <p:nvPr>
            <p:ph idx="1" type="body"/>
          </p:nvPr>
        </p:nvSpPr>
        <p:spPr>
          <a:xfrm>
            <a:off x="8120585" y="4114800"/>
            <a:ext cx="6960049" cy="914400"/>
          </a:xfrm>
          <a:prstGeom prst="rect">
            <a:avLst/>
          </a:prstGeom>
          <a:noFill/>
          <a:ln>
            <a:noFill/>
          </a:ln>
        </p:spPr>
        <p:txBody>
          <a:bodyPr anchorCtr="0" anchor="t" bIns="91425" lIns="91425" spcFirstLastPara="1" rIns="91425" wrap="square" tIns="91425">
            <a:noAutofit/>
          </a:bodyPr>
          <a:lstStyle>
            <a:lvl1pPr indent="-228600" lvl="0" marL="457200" algn="ctr">
              <a:lnSpc>
                <a:spcPct val="90000"/>
              </a:lnSpc>
              <a:spcBef>
                <a:spcPts val="1000"/>
              </a:spcBef>
              <a:spcAft>
                <a:spcPts val="0"/>
              </a:spcAft>
              <a:buSzPts val="2800"/>
              <a:buFont typeface="Arial"/>
              <a:buNone/>
              <a:defRPr b="1">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32" name="Google Shape;32;p55"/>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1_quiz ans">
    <p:spTree>
      <p:nvGrpSpPr>
        <p:cNvPr id="176" name="Shape 176"/>
        <p:cNvGrpSpPr/>
        <p:nvPr/>
      </p:nvGrpSpPr>
      <p:grpSpPr>
        <a:xfrm>
          <a:off x="0" y="0"/>
          <a:ext cx="0" cy="0"/>
          <a:chOff x="0" y="0"/>
          <a:chExt cx="0" cy="0"/>
        </a:xfrm>
      </p:grpSpPr>
      <p:pic>
        <p:nvPicPr>
          <p:cNvPr id="177" name="Google Shape;177;p50"/>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78" name="Google Shape;178;p50"/>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79" name="Google Shape;179;p50"/>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180" name="Google Shape;180;p50"/>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81" name="Google Shape;181;p50"/>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cxnSp>
        <p:nvCxnSpPr>
          <p:cNvPr id="182" name="Google Shape;182;p50"/>
          <p:cNvCxnSpPr/>
          <p:nvPr/>
        </p:nvCxnSpPr>
        <p:spPr>
          <a:xfrm>
            <a:off x="670034" y="7854368"/>
            <a:ext cx="15074462" cy="0"/>
          </a:xfrm>
          <a:prstGeom prst="straightConnector1">
            <a:avLst/>
          </a:prstGeom>
          <a:noFill/>
          <a:ln cap="flat" cmpd="sng" w="9525">
            <a:solidFill>
              <a:schemeClr val="dk1"/>
            </a:solidFill>
            <a:prstDash val="solid"/>
            <a:round/>
            <a:headEnd len="sm" w="sm" type="none"/>
            <a:tailEnd len="sm" w="sm" type="none"/>
          </a:ln>
        </p:spPr>
      </p:cxnSp>
      <p:sp>
        <p:nvSpPr>
          <p:cNvPr id="183" name="Google Shape;183;p50"/>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184" name="Google Shape;184;p50"/>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185" name="Google Shape;185;p50"/>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186" name="Google Shape;186;p50"/>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187" name="Google Shape;187;p50"/>
          <p:cNvSpPr txBox="1"/>
          <p:nvPr>
            <p:ph idx="4"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88" name="Google Shape;188;p50"/>
          <p:cNvSpPr txBox="1"/>
          <p:nvPr>
            <p:ph idx="5"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89" name="Google Shape;189;p50"/>
          <p:cNvSpPr txBox="1"/>
          <p:nvPr>
            <p:ph idx="6"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90" name="Google Shape;190;p50"/>
          <p:cNvSpPr txBox="1"/>
          <p:nvPr>
            <p:ph idx="7"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91" name="Google Shape;191;p50"/>
          <p:cNvSpPr txBox="1"/>
          <p:nvPr/>
        </p:nvSpPr>
        <p:spPr>
          <a:xfrm>
            <a:off x="670034" y="7373503"/>
            <a:ext cx="2749059"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Open Sans"/>
                <a:ea typeface="Open Sans"/>
                <a:cs typeface="Open Sans"/>
                <a:sym typeface="Open Sans"/>
              </a:rPr>
              <a:t>The correct answer is</a:t>
            </a:r>
            <a:endParaRPr b="0" i="0" sz="1400" u="none" cap="none" strike="noStrike">
              <a:solidFill>
                <a:srgbClr val="000000"/>
              </a:solidFill>
              <a:latin typeface="Open Sans"/>
              <a:ea typeface="Open Sans"/>
              <a:cs typeface="Open Sans"/>
              <a:sym typeface="Open Sans"/>
            </a:endParaRPr>
          </a:p>
        </p:txBody>
      </p:sp>
      <p:sp>
        <p:nvSpPr>
          <p:cNvPr id="192" name="Google Shape;192;p50"/>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1000"/>
              </a:spcBef>
              <a:spcAft>
                <a:spcPts val="0"/>
              </a:spcAft>
              <a:buSzPts val="2800"/>
              <a:buFont typeface="Arial"/>
              <a:buNone/>
              <a:defRPr b="1" sz="2200">
                <a:solidFill>
                  <a:srgbClr val="024F93"/>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Next?">
  <p:cSld name="What Next?">
    <p:spTree>
      <p:nvGrpSpPr>
        <p:cNvPr id="193" name="Shape 193"/>
        <p:cNvGrpSpPr/>
        <p:nvPr/>
      </p:nvGrpSpPr>
      <p:grpSpPr>
        <a:xfrm>
          <a:off x="0" y="0"/>
          <a:ext cx="0" cy="0"/>
          <a:chOff x="0" y="0"/>
          <a:chExt cx="0" cy="0"/>
        </a:xfrm>
      </p:grpSpPr>
      <p:pic>
        <p:nvPicPr>
          <p:cNvPr id="194" name="Google Shape;194;p51"/>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195" name="Google Shape;195;p51"/>
          <p:cNvSpPr/>
          <p:nvPr/>
        </p:nvSpPr>
        <p:spPr>
          <a:xfrm>
            <a:off x="663026" y="1342072"/>
            <a:ext cx="9046458"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96" name="Google Shape;196;p51"/>
          <p:cNvSpPr txBox="1"/>
          <p:nvPr>
            <p:ph idx="1" type="body"/>
          </p:nvPr>
        </p:nvSpPr>
        <p:spPr>
          <a:xfrm>
            <a:off x="1120875" y="1808291"/>
            <a:ext cx="8092571"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197" name="Google Shape;197;p51"/>
          <p:cNvSpPr/>
          <p:nvPr/>
        </p:nvSpPr>
        <p:spPr>
          <a:xfrm>
            <a:off x="2464058" y="762715"/>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What’s Next?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end Project">
  <p:cSld name="Lesson-end Project">
    <p:spTree>
      <p:nvGrpSpPr>
        <p:cNvPr id="204" name="Shape 204"/>
        <p:cNvGrpSpPr/>
        <p:nvPr/>
      </p:nvGrpSpPr>
      <p:grpSpPr>
        <a:xfrm>
          <a:off x="0" y="0"/>
          <a:ext cx="0" cy="0"/>
          <a:chOff x="0" y="0"/>
          <a:chExt cx="0" cy="0"/>
        </a:xfrm>
      </p:grpSpPr>
      <p:pic>
        <p:nvPicPr>
          <p:cNvPr id="205" name="Google Shape;205;p65"/>
          <p:cNvPicPr preferRelativeResize="0"/>
          <p:nvPr/>
        </p:nvPicPr>
        <p:blipFill rotWithShape="1">
          <a:blip r:embed="rId2">
            <a:alphaModFix/>
          </a:blip>
          <a:srcRect b="0" l="0" r="0" t="0"/>
          <a:stretch/>
        </p:blipFill>
        <p:spPr>
          <a:xfrm>
            <a:off x="0" y="0"/>
            <a:ext cx="16256000" cy="9143999"/>
          </a:xfrm>
          <a:prstGeom prst="rect">
            <a:avLst/>
          </a:prstGeom>
          <a:noFill/>
          <a:ln>
            <a:noFill/>
          </a:ln>
        </p:spPr>
      </p:pic>
      <p:sp>
        <p:nvSpPr>
          <p:cNvPr id="206" name="Google Shape;206;p65"/>
          <p:cNvSpPr/>
          <p:nvPr/>
        </p:nvSpPr>
        <p:spPr>
          <a:xfrm>
            <a:off x="4254500" y="1303972"/>
            <a:ext cx="10896600"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07" name="Google Shape;207;p65"/>
          <p:cNvSpPr txBox="1"/>
          <p:nvPr>
            <p:ph type="title"/>
          </p:nvPr>
        </p:nvSpPr>
        <p:spPr>
          <a:xfrm>
            <a:off x="0" y="539514"/>
            <a:ext cx="16256001" cy="665045"/>
          </a:xfrm>
          <a:prstGeom prst="rect">
            <a:avLst/>
          </a:prstGeom>
          <a:noFill/>
          <a:ln>
            <a:noFill/>
          </a:ln>
        </p:spPr>
        <p:txBody>
          <a:bodyPr anchorCtr="0" anchor="ctr" bIns="45700" lIns="91425" spcFirstLastPara="1" rIns="91425" wrap="square" tIns="45700">
            <a:noAutofit/>
          </a:bodyPr>
          <a:lstStyle>
            <a:lvl1pPr lvl="0" marR="0" algn="ctr">
              <a:lnSpc>
                <a:spcPct val="90000"/>
              </a:lnSpc>
              <a:spcBef>
                <a:spcPts val="0"/>
              </a:spcBef>
              <a:spcAft>
                <a:spcPts val="0"/>
              </a:spcAft>
              <a:buClr>
                <a:srgbClr val="3F3F3F"/>
              </a:buClr>
              <a:buSzPts val="3200"/>
              <a:buFont typeface="Arial"/>
              <a:buNone/>
              <a:defRPr b="1" i="0" sz="2800" u="none" cap="none" strike="noStrike">
                <a:solidFill>
                  <a:schemeClr val="lt1"/>
                </a:solidFill>
                <a:latin typeface="Open Sans"/>
                <a:ea typeface="Open Sans"/>
                <a:cs typeface="Open Sans"/>
                <a:sym typeface="Open Sans"/>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8" name="Google Shape;208;p65"/>
          <p:cNvSpPr txBox="1"/>
          <p:nvPr>
            <p:ph idx="1" type="body"/>
          </p:nvPr>
        </p:nvSpPr>
        <p:spPr>
          <a:xfrm>
            <a:off x="4699001" y="1770191"/>
            <a:ext cx="9956800"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Name">
  <p:cSld name="Course Name">
    <p:spTree>
      <p:nvGrpSpPr>
        <p:cNvPr id="209" name="Shape 209"/>
        <p:cNvGrpSpPr/>
        <p:nvPr/>
      </p:nvGrpSpPr>
      <p:grpSpPr>
        <a:xfrm>
          <a:off x="0" y="0"/>
          <a:ext cx="0" cy="0"/>
          <a:chOff x="0" y="0"/>
          <a:chExt cx="0" cy="0"/>
        </a:xfrm>
      </p:grpSpPr>
      <p:pic>
        <p:nvPicPr>
          <p:cNvPr id="210" name="Google Shape;210;p75"/>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11" name="Google Shape;211;p75"/>
          <p:cNvSpPr txBox="1"/>
          <p:nvPr>
            <p:ph idx="1" type="body"/>
          </p:nvPr>
        </p:nvSpPr>
        <p:spPr>
          <a:xfrm>
            <a:off x="8724737" y="4114800"/>
            <a:ext cx="6960049"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212" name="Google Shape;212;p75"/>
          <p:cNvPicPr preferRelativeResize="0"/>
          <p:nvPr/>
        </p:nvPicPr>
        <p:blipFill rotWithShape="1">
          <a:blip r:embed="rId3">
            <a:alphaModFix/>
          </a:blip>
          <a:srcRect b="0" l="0" r="0" t="0"/>
          <a:stretch/>
        </p:blipFill>
        <p:spPr>
          <a:xfrm>
            <a:off x="0" y="0"/>
            <a:ext cx="16256002" cy="9144001"/>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sson Name">
  <p:cSld name="Lesson Name">
    <p:spTree>
      <p:nvGrpSpPr>
        <p:cNvPr id="213" name="Shape 213"/>
        <p:cNvGrpSpPr/>
        <p:nvPr/>
      </p:nvGrpSpPr>
      <p:grpSpPr>
        <a:xfrm>
          <a:off x="0" y="0"/>
          <a:ext cx="0" cy="0"/>
          <a:chOff x="0" y="0"/>
          <a:chExt cx="0" cy="0"/>
        </a:xfrm>
      </p:grpSpPr>
      <p:pic>
        <p:nvPicPr>
          <p:cNvPr id="214" name="Google Shape;214;p76"/>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15" name="Google Shape;215;p76"/>
          <p:cNvSpPr txBox="1"/>
          <p:nvPr>
            <p:ph idx="1" type="body"/>
          </p:nvPr>
        </p:nvSpPr>
        <p:spPr>
          <a:xfrm>
            <a:off x="8120585" y="4114800"/>
            <a:ext cx="6960049" cy="914400"/>
          </a:xfrm>
          <a:prstGeom prst="rect">
            <a:avLst/>
          </a:prstGeom>
          <a:noFill/>
          <a:ln>
            <a:noFill/>
          </a:ln>
        </p:spPr>
        <p:txBody>
          <a:bodyPr anchorCtr="0" anchor="t" bIns="91425" lIns="91425" spcFirstLastPara="1" rIns="91425" wrap="square" tIns="91425">
            <a:noAutofit/>
          </a:bodyPr>
          <a:lstStyle>
            <a:lvl1pPr indent="-228600" lvl="0" marL="457200" algn="ctr">
              <a:lnSpc>
                <a:spcPct val="90000"/>
              </a:lnSpc>
              <a:spcBef>
                <a:spcPts val="1000"/>
              </a:spcBef>
              <a:spcAft>
                <a:spcPts val="0"/>
              </a:spcAft>
              <a:buSzPts val="2800"/>
              <a:buFont typeface="Arial"/>
              <a:buNone/>
              <a:defRPr b="1">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216" name="Google Shape;216;p76"/>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Objectives">
  <p:cSld name="Learning Objectives">
    <p:spTree>
      <p:nvGrpSpPr>
        <p:cNvPr id="217" name="Shape 217"/>
        <p:cNvGrpSpPr/>
        <p:nvPr/>
      </p:nvGrpSpPr>
      <p:grpSpPr>
        <a:xfrm>
          <a:off x="0" y="0"/>
          <a:ext cx="0" cy="0"/>
          <a:chOff x="0" y="0"/>
          <a:chExt cx="0" cy="0"/>
        </a:xfrm>
      </p:grpSpPr>
      <p:pic>
        <p:nvPicPr>
          <p:cNvPr id="218" name="Google Shape;218;p77"/>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19" name="Google Shape;219;p77"/>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Learning Objectives</a:t>
            </a:r>
            <a:endParaRPr b="0" i="0" sz="1400" u="none" cap="none" strike="noStrike">
              <a:solidFill>
                <a:srgbClr val="000000"/>
              </a:solidFill>
              <a:latin typeface="Arial"/>
              <a:ea typeface="Arial"/>
              <a:cs typeface="Arial"/>
              <a:sym typeface="Arial"/>
            </a:endParaRPr>
          </a:p>
        </p:txBody>
      </p:sp>
      <p:pic>
        <p:nvPicPr>
          <p:cNvPr id="220" name="Google Shape;220;p77"/>
          <p:cNvPicPr preferRelativeResize="0"/>
          <p:nvPr/>
        </p:nvPicPr>
        <p:blipFill rotWithShape="1">
          <a:blip r:embed="rId3">
            <a:alphaModFix/>
          </a:blip>
          <a:srcRect b="0" l="0" r="0" t="0"/>
          <a:stretch/>
        </p:blipFill>
        <p:spPr>
          <a:xfrm>
            <a:off x="2870200" y="1186581"/>
            <a:ext cx="4819924" cy="365760"/>
          </a:xfrm>
          <a:prstGeom prst="rect">
            <a:avLst/>
          </a:prstGeom>
          <a:noFill/>
          <a:ln>
            <a:noFill/>
          </a:ln>
        </p:spPr>
      </p:pic>
      <p:sp>
        <p:nvSpPr>
          <p:cNvPr id="221" name="Google Shape;221;p77"/>
          <p:cNvSpPr txBox="1"/>
          <p:nvPr>
            <p:ph idx="1" type="body"/>
          </p:nvPr>
        </p:nvSpPr>
        <p:spPr>
          <a:xfrm>
            <a:off x="1332874" y="3087441"/>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22" name="Google Shape;222;p77"/>
          <p:cNvSpPr txBox="1"/>
          <p:nvPr>
            <p:ph idx="2" type="body"/>
          </p:nvPr>
        </p:nvSpPr>
        <p:spPr>
          <a:xfrm>
            <a:off x="1332874" y="4260784"/>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23" name="Google Shape;223;p77"/>
          <p:cNvSpPr txBox="1"/>
          <p:nvPr>
            <p:ph idx="3" type="body"/>
          </p:nvPr>
        </p:nvSpPr>
        <p:spPr>
          <a:xfrm>
            <a:off x="1332874" y="5434127"/>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24" name="Google Shape;224;p77"/>
          <p:cNvSpPr txBox="1"/>
          <p:nvPr>
            <p:ph idx="4" type="body"/>
          </p:nvPr>
        </p:nvSpPr>
        <p:spPr>
          <a:xfrm>
            <a:off x="1332874" y="6595283"/>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25" name="Google Shape;225;p77"/>
          <p:cNvSpPr/>
          <p:nvPr/>
        </p:nvSpPr>
        <p:spPr>
          <a:xfrm>
            <a:off x="718944" y="2187719"/>
            <a:ext cx="7888027" cy="553212"/>
          </a:xfrm>
          <a:prstGeom prst="rect">
            <a:avLst/>
          </a:prstGeom>
          <a:noFill/>
          <a:ln>
            <a:noFill/>
          </a:ln>
        </p:spPr>
        <p:txBody>
          <a:bodyPr anchorCtr="0" anchor="t" bIns="0" lIns="91425" spcFirstLastPara="1" rIns="91425" wrap="square" tIns="0">
            <a:normAutofit/>
          </a:bodyPr>
          <a:lstStyle/>
          <a:p>
            <a:pPr indent="-342900" lvl="0" marL="342900" marR="0" rtl="0" algn="l">
              <a:lnSpc>
                <a:spcPct val="90000"/>
              </a:lnSpc>
              <a:spcBef>
                <a:spcPts val="1000"/>
              </a:spcBef>
              <a:spcAft>
                <a:spcPts val="0"/>
              </a:spcAft>
              <a:buClr>
                <a:schemeClr val="dk1"/>
              </a:buClr>
              <a:buSzPts val="2800"/>
              <a:buFont typeface="Arial"/>
              <a:buNone/>
            </a:pPr>
            <a:r>
              <a:rPr b="0" i="0" lang="en-US" sz="2200" u="none" cap="none" strike="noStrike">
                <a:solidFill>
                  <a:srgbClr val="3F3F3F"/>
                </a:solidFill>
                <a:latin typeface="Open Sans"/>
                <a:ea typeface="Open Sans"/>
                <a:cs typeface="Open Sans"/>
                <a:sym typeface="Open Sans"/>
              </a:rPr>
              <a:t>By the end of this lesson, you will be able to:</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Name">
  <p:cSld name="Topic Name">
    <p:spTree>
      <p:nvGrpSpPr>
        <p:cNvPr id="226" name="Shape 226"/>
        <p:cNvGrpSpPr/>
        <p:nvPr/>
      </p:nvGrpSpPr>
      <p:grpSpPr>
        <a:xfrm>
          <a:off x="0" y="0"/>
          <a:ext cx="0" cy="0"/>
          <a:chOff x="0" y="0"/>
          <a:chExt cx="0" cy="0"/>
        </a:xfrm>
      </p:grpSpPr>
      <p:pic>
        <p:nvPicPr>
          <p:cNvPr id="227" name="Google Shape;227;p78"/>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28" name="Google Shape;228;p78"/>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229" name="Google Shape;229;p78"/>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230" name="Shape 230"/>
        <p:cNvGrpSpPr/>
        <p:nvPr/>
      </p:nvGrpSpPr>
      <p:grpSpPr>
        <a:xfrm>
          <a:off x="0" y="0"/>
          <a:ext cx="0" cy="0"/>
          <a:chOff x="0" y="0"/>
          <a:chExt cx="0" cy="0"/>
        </a:xfrm>
      </p:grpSpPr>
      <p:pic>
        <p:nvPicPr>
          <p:cNvPr id="231" name="Google Shape;231;p79"/>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32" name="Google Shape;232;p79"/>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SzPts val="4400"/>
              <a:buFont typeface="Arial"/>
              <a:buNone/>
              <a:defRPr b="1" sz="2800">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3" name="Google Shape;233;p79"/>
          <p:cNvSpPr txBox="1"/>
          <p:nvPr>
            <p:ph idx="1" type="body"/>
          </p:nvPr>
        </p:nvSpPr>
        <p:spPr>
          <a:xfrm>
            <a:off x="1902091" y="1808291"/>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34" name="Google Shape;234;p79"/>
          <p:cNvSpPr/>
          <p:nvPr/>
        </p:nvSpPr>
        <p:spPr>
          <a:xfrm>
            <a:off x="16375347" y="785880"/>
            <a:ext cx="617018" cy="617018"/>
          </a:xfrm>
          <a:prstGeom prst="ellipse">
            <a:avLst/>
          </a:prstGeom>
          <a:solidFill>
            <a:srgbClr val="0284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5" name="Google Shape;235;p79"/>
          <p:cNvSpPr/>
          <p:nvPr/>
        </p:nvSpPr>
        <p:spPr>
          <a:xfrm>
            <a:off x="16375347" y="2367024"/>
            <a:ext cx="617018" cy="617018"/>
          </a:xfrm>
          <a:prstGeom prst="ellipse">
            <a:avLst/>
          </a:prstGeom>
          <a:solidFill>
            <a:srgbClr val="44AA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6" name="Google Shape;236;p79"/>
          <p:cNvSpPr/>
          <p:nvPr/>
        </p:nvSpPr>
        <p:spPr>
          <a:xfrm>
            <a:off x="16375347" y="1576452"/>
            <a:ext cx="617018" cy="617018"/>
          </a:xfrm>
          <a:prstGeom prst="ellipse">
            <a:avLst/>
          </a:prstGeom>
          <a:solidFill>
            <a:srgbClr val="37858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237" name="Google Shape;237;p79"/>
          <p:cNvSpPr/>
          <p:nvPr/>
        </p:nvSpPr>
        <p:spPr>
          <a:xfrm>
            <a:off x="16375347" y="5529312"/>
            <a:ext cx="617018" cy="617018"/>
          </a:xfrm>
          <a:prstGeom prst="ellipse">
            <a:avLst/>
          </a:prstGeom>
          <a:solidFill>
            <a:srgbClr val="EFC88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238" name="Google Shape;238;p79"/>
          <p:cNvSpPr/>
          <p:nvPr/>
        </p:nvSpPr>
        <p:spPr>
          <a:xfrm>
            <a:off x="16375347" y="4738740"/>
            <a:ext cx="617018" cy="617018"/>
          </a:xfrm>
          <a:prstGeom prst="ellipse">
            <a:avLst/>
          </a:prstGeom>
          <a:solidFill>
            <a:srgbClr val="C7D3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39" name="Google Shape;239;p79"/>
          <p:cNvSpPr/>
          <p:nvPr/>
        </p:nvSpPr>
        <p:spPr>
          <a:xfrm>
            <a:off x="16375347" y="6319884"/>
            <a:ext cx="617018" cy="617018"/>
          </a:xfrm>
          <a:prstGeom prst="ellipse">
            <a:avLst/>
          </a:prstGeom>
          <a:solidFill>
            <a:srgbClr val="CF5C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0" name="Google Shape;240;p79"/>
          <p:cNvSpPr/>
          <p:nvPr/>
        </p:nvSpPr>
        <p:spPr>
          <a:xfrm>
            <a:off x="16375347" y="3157596"/>
            <a:ext cx="617018" cy="617018"/>
          </a:xfrm>
          <a:prstGeom prst="ellipse">
            <a:avLst/>
          </a:prstGeom>
          <a:solidFill>
            <a:srgbClr val="162E5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1" name="Google Shape;241;p79"/>
          <p:cNvSpPr/>
          <p:nvPr/>
        </p:nvSpPr>
        <p:spPr>
          <a:xfrm>
            <a:off x="16375347" y="3948168"/>
            <a:ext cx="617018" cy="617018"/>
          </a:xfrm>
          <a:prstGeom prst="ellipse">
            <a:avLst/>
          </a:prstGeom>
          <a:solidFill>
            <a:srgbClr val="FF89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2" name="Google Shape;242;p79"/>
          <p:cNvSpPr/>
          <p:nvPr/>
        </p:nvSpPr>
        <p:spPr>
          <a:xfrm>
            <a:off x="16375347" y="7110456"/>
            <a:ext cx="617018" cy="617018"/>
          </a:xfrm>
          <a:prstGeom prst="ellipse">
            <a:avLst/>
          </a:prstGeom>
          <a:solidFill>
            <a:srgbClr val="83978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3" name="Google Shape;243;p79"/>
          <p:cNvSpPr/>
          <p:nvPr/>
        </p:nvSpPr>
        <p:spPr>
          <a:xfrm>
            <a:off x="16375347" y="7901030"/>
            <a:ext cx="617018" cy="617018"/>
          </a:xfrm>
          <a:prstGeom prst="ellipse">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Knowledge Check">
    <p:spTree>
      <p:nvGrpSpPr>
        <p:cNvPr id="244" name="Shape 244"/>
        <p:cNvGrpSpPr/>
        <p:nvPr/>
      </p:nvGrpSpPr>
      <p:grpSpPr>
        <a:xfrm>
          <a:off x="0" y="0"/>
          <a:ext cx="0" cy="0"/>
          <a:chOff x="0" y="0"/>
          <a:chExt cx="0" cy="0"/>
        </a:xfrm>
      </p:grpSpPr>
      <p:pic>
        <p:nvPicPr>
          <p:cNvPr id="245" name="Google Shape;245;p80"/>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46" name="Google Shape;246;p80"/>
          <p:cNvSpPr/>
          <p:nvPr/>
        </p:nvSpPr>
        <p:spPr>
          <a:xfrm>
            <a:off x="8128000" y="4310390"/>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Knowledge Check</a:t>
            </a:r>
            <a:endParaRPr b="0" i="0" sz="1400" u="none" cap="none" strike="noStrike">
              <a:solidFill>
                <a:srgbClr val="000000"/>
              </a:solidFill>
              <a:latin typeface="Arial"/>
              <a:ea typeface="Arial"/>
              <a:cs typeface="Arial"/>
              <a:sym typeface="Arial"/>
            </a:endParaRPr>
          </a:p>
        </p:txBody>
      </p:sp>
      <p:pic>
        <p:nvPicPr>
          <p:cNvPr descr="A close up of a logo&#10;&#10;Description automatically generated" id="247" name="Google Shape;247;p80"/>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content">
  <p:cSld name="1_quiz content">
    <p:spTree>
      <p:nvGrpSpPr>
        <p:cNvPr id="248" name="Shape 248"/>
        <p:cNvGrpSpPr/>
        <p:nvPr/>
      </p:nvGrpSpPr>
      <p:grpSpPr>
        <a:xfrm>
          <a:off x="0" y="0"/>
          <a:ext cx="0" cy="0"/>
          <a:chOff x="0" y="0"/>
          <a:chExt cx="0" cy="0"/>
        </a:xfrm>
      </p:grpSpPr>
      <p:pic>
        <p:nvPicPr>
          <p:cNvPr id="249" name="Google Shape;249;p81"/>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50" name="Google Shape;250;p81"/>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251" name="Google Shape;251;p81"/>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52" name="Google Shape;252;p81"/>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53" name="Google Shape;253;p81"/>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254" name="Google Shape;254;p81"/>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255" name="Google Shape;255;p81"/>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256" name="Google Shape;256;p81"/>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257" name="Google Shape;257;p81"/>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58" name="Google Shape;258;p81"/>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59" name="Google Shape;259;p81"/>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60" name="Google Shape;260;p81"/>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Objectives">
  <p:cSld name="Learning Objectives">
    <p:spTree>
      <p:nvGrpSpPr>
        <p:cNvPr id="33" name="Shape 33"/>
        <p:cNvGrpSpPr/>
        <p:nvPr/>
      </p:nvGrpSpPr>
      <p:grpSpPr>
        <a:xfrm>
          <a:off x="0" y="0"/>
          <a:ext cx="0" cy="0"/>
          <a:chOff x="0" y="0"/>
          <a:chExt cx="0" cy="0"/>
        </a:xfrm>
      </p:grpSpPr>
      <p:pic>
        <p:nvPicPr>
          <p:cNvPr id="34" name="Google Shape;34;p20"/>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5" name="Google Shape;35;p20"/>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Learning Objectives</a:t>
            </a:r>
            <a:endParaRPr b="0" i="0" sz="1400" u="none" cap="none" strike="noStrike">
              <a:solidFill>
                <a:srgbClr val="000000"/>
              </a:solidFill>
              <a:latin typeface="Arial"/>
              <a:ea typeface="Arial"/>
              <a:cs typeface="Arial"/>
              <a:sym typeface="Arial"/>
            </a:endParaRPr>
          </a:p>
        </p:txBody>
      </p:sp>
      <p:pic>
        <p:nvPicPr>
          <p:cNvPr id="36" name="Google Shape;36;p20"/>
          <p:cNvPicPr preferRelativeResize="0"/>
          <p:nvPr/>
        </p:nvPicPr>
        <p:blipFill rotWithShape="1">
          <a:blip r:embed="rId3">
            <a:alphaModFix/>
          </a:blip>
          <a:srcRect b="0" l="0" r="0" t="0"/>
          <a:stretch/>
        </p:blipFill>
        <p:spPr>
          <a:xfrm>
            <a:off x="2870200" y="1186581"/>
            <a:ext cx="4819924" cy="365760"/>
          </a:xfrm>
          <a:prstGeom prst="rect">
            <a:avLst/>
          </a:prstGeom>
          <a:noFill/>
          <a:ln>
            <a:noFill/>
          </a:ln>
        </p:spPr>
      </p:pic>
      <p:sp>
        <p:nvSpPr>
          <p:cNvPr id="37" name="Google Shape;37;p20"/>
          <p:cNvSpPr txBox="1"/>
          <p:nvPr>
            <p:ph idx="1" type="body"/>
          </p:nvPr>
        </p:nvSpPr>
        <p:spPr>
          <a:xfrm>
            <a:off x="1332874" y="3087441"/>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8" name="Google Shape;38;p20"/>
          <p:cNvSpPr txBox="1"/>
          <p:nvPr>
            <p:ph idx="2" type="body"/>
          </p:nvPr>
        </p:nvSpPr>
        <p:spPr>
          <a:xfrm>
            <a:off x="1332874" y="4260784"/>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 name="Google Shape;39;p20"/>
          <p:cNvSpPr txBox="1"/>
          <p:nvPr>
            <p:ph idx="3" type="body"/>
          </p:nvPr>
        </p:nvSpPr>
        <p:spPr>
          <a:xfrm>
            <a:off x="1332874" y="5434127"/>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40" name="Google Shape;40;p20"/>
          <p:cNvSpPr txBox="1"/>
          <p:nvPr>
            <p:ph idx="4" type="body"/>
          </p:nvPr>
        </p:nvSpPr>
        <p:spPr>
          <a:xfrm>
            <a:off x="1332874" y="6595283"/>
            <a:ext cx="8229600" cy="54864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41" name="Google Shape;41;p20"/>
          <p:cNvSpPr/>
          <p:nvPr/>
        </p:nvSpPr>
        <p:spPr>
          <a:xfrm>
            <a:off x="718944" y="2187719"/>
            <a:ext cx="7888027" cy="553212"/>
          </a:xfrm>
          <a:prstGeom prst="rect">
            <a:avLst/>
          </a:prstGeom>
          <a:noFill/>
          <a:ln>
            <a:noFill/>
          </a:ln>
        </p:spPr>
        <p:txBody>
          <a:bodyPr anchorCtr="0" anchor="t" bIns="0" lIns="91425" spcFirstLastPara="1" rIns="91425" wrap="square" tIns="0">
            <a:normAutofit/>
          </a:bodyPr>
          <a:lstStyle/>
          <a:p>
            <a:pPr indent="-342900" lvl="0" marL="342900" marR="0" rtl="0" algn="l">
              <a:lnSpc>
                <a:spcPct val="90000"/>
              </a:lnSpc>
              <a:spcBef>
                <a:spcPts val="1000"/>
              </a:spcBef>
              <a:spcAft>
                <a:spcPts val="0"/>
              </a:spcAft>
              <a:buClr>
                <a:schemeClr val="dk1"/>
              </a:buClr>
              <a:buSzPts val="2800"/>
              <a:buFont typeface="Arial"/>
              <a:buNone/>
            </a:pPr>
            <a:r>
              <a:rPr b="0" i="0" lang="en-US" sz="2200" u="none" cap="none" strike="noStrike">
                <a:solidFill>
                  <a:srgbClr val="3F3F3F"/>
                </a:solidFill>
                <a:latin typeface="Open Sans"/>
                <a:ea typeface="Open Sans"/>
                <a:cs typeface="Open Sans"/>
                <a:sym typeface="Open Sans"/>
              </a:rPr>
              <a:t>By the end of this lesson, you will be able to:</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1_quiz ans">
    <p:spTree>
      <p:nvGrpSpPr>
        <p:cNvPr id="261" name="Shape 261"/>
        <p:cNvGrpSpPr/>
        <p:nvPr/>
      </p:nvGrpSpPr>
      <p:grpSpPr>
        <a:xfrm>
          <a:off x="0" y="0"/>
          <a:ext cx="0" cy="0"/>
          <a:chOff x="0" y="0"/>
          <a:chExt cx="0" cy="0"/>
        </a:xfrm>
      </p:grpSpPr>
      <p:pic>
        <p:nvPicPr>
          <p:cNvPr id="262" name="Google Shape;262;p82"/>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63" name="Google Shape;263;p82"/>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64" name="Google Shape;264;p82"/>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265" name="Google Shape;265;p82"/>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66" name="Google Shape;266;p82"/>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cxnSp>
        <p:nvCxnSpPr>
          <p:cNvPr id="267" name="Google Shape;267;p82"/>
          <p:cNvCxnSpPr/>
          <p:nvPr/>
        </p:nvCxnSpPr>
        <p:spPr>
          <a:xfrm>
            <a:off x="670034" y="7854368"/>
            <a:ext cx="15074462" cy="0"/>
          </a:xfrm>
          <a:prstGeom prst="straightConnector1">
            <a:avLst/>
          </a:prstGeom>
          <a:noFill/>
          <a:ln cap="flat" cmpd="sng" w="9525">
            <a:solidFill>
              <a:schemeClr val="dk1"/>
            </a:solidFill>
            <a:prstDash val="solid"/>
            <a:round/>
            <a:headEnd len="sm" w="sm" type="none"/>
            <a:tailEnd len="sm" w="sm" type="none"/>
          </a:ln>
        </p:spPr>
      </p:cxnSp>
      <p:sp>
        <p:nvSpPr>
          <p:cNvPr id="268" name="Google Shape;268;p82"/>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269" name="Google Shape;269;p82"/>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270" name="Google Shape;270;p82"/>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271" name="Google Shape;271;p82"/>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272" name="Google Shape;272;p82"/>
          <p:cNvSpPr txBox="1"/>
          <p:nvPr>
            <p:ph idx="4"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73" name="Google Shape;273;p82"/>
          <p:cNvSpPr txBox="1"/>
          <p:nvPr>
            <p:ph idx="5"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74" name="Google Shape;274;p82"/>
          <p:cNvSpPr txBox="1"/>
          <p:nvPr>
            <p:ph idx="6"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75" name="Google Shape;275;p82"/>
          <p:cNvSpPr txBox="1"/>
          <p:nvPr>
            <p:ph idx="7"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76" name="Google Shape;276;p82"/>
          <p:cNvSpPr txBox="1"/>
          <p:nvPr/>
        </p:nvSpPr>
        <p:spPr>
          <a:xfrm>
            <a:off x="670034" y="7373503"/>
            <a:ext cx="2749059"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Open Sans"/>
                <a:ea typeface="Open Sans"/>
                <a:cs typeface="Open Sans"/>
                <a:sym typeface="Open Sans"/>
              </a:rPr>
              <a:t>The correct answer is</a:t>
            </a:r>
            <a:endParaRPr b="0" i="0" sz="1400" u="none" cap="none" strike="noStrike">
              <a:solidFill>
                <a:srgbClr val="000000"/>
              </a:solidFill>
              <a:latin typeface="Open Sans"/>
              <a:ea typeface="Open Sans"/>
              <a:cs typeface="Open Sans"/>
              <a:sym typeface="Open Sans"/>
            </a:endParaRPr>
          </a:p>
        </p:txBody>
      </p:sp>
      <p:sp>
        <p:nvSpPr>
          <p:cNvPr id="277" name="Google Shape;277;p82"/>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1000"/>
              </a:spcBef>
              <a:spcAft>
                <a:spcPts val="0"/>
              </a:spcAft>
              <a:buSzPts val="2800"/>
              <a:buFont typeface="Arial"/>
              <a:buNone/>
              <a:defRPr b="1" sz="2200">
                <a:solidFill>
                  <a:srgbClr val="024F93"/>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2_quiz ans">
    <p:spTree>
      <p:nvGrpSpPr>
        <p:cNvPr id="278" name="Shape 278"/>
        <p:cNvGrpSpPr/>
        <p:nvPr/>
      </p:nvGrpSpPr>
      <p:grpSpPr>
        <a:xfrm>
          <a:off x="0" y="0"/>
          <a:ext cx="0" cy="0"/>
          <a:chOff x="0" y="0"/>
          <a:chExt cx="0" cy="0"/>
        </a:xfrm>
      </p:grpSpPr>
      <p:pic>
        <p:nvPicPr>
          <p:cNvPr id="279" name="Google Shape;279;p83"/>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280" name="Google Shape;280;p83"/>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81" name="Google Shape;281;p83"/>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282" name="Google Shape;282;p83"/>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83" name="Google Shape;283;p83"/>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cxnSp>
        <p:nvCxnSpPr>
          <p:cNvPr id="284" name="Google Shape;284;p83"/>
          <p:cNvCxnSpPr/>
          <p:nvPr/>
        </p:nvCxnSpPr>
        <p:spPr>
          <a:xfrm>
            <a:off x="670034" y="7854368"/>
            <a:ext cx="15074462" cy="0"/>
          </a:xfrm>
          <a:prstGeom prst="straightConnector1">
            <a:avLst/>
          </a:prstGeom>
          <a:noFill/>
          <a:ln cap="flat" cmpd="sng" w="9525">
            <a:solidFill>
              <a:schemeClr val="dk1"/>
            </a:solidFill>
            <a:prstDash val="solid"/>
            <a:round/>
            <a:headEnd len="sm" w="sm" type="none"/>
            <a:tailEnd len="sm" w="sm" type="none"/>
          </a:ln>
        </p:spPr>
      </p:cxnSp>
      <p:sp>
        <p:nvSpPr>
          <p:cNvPr id="285" name="Google Shape;285;p83"/>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286" name="Google Shape;286;p83"/>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287" name="Google Shape;287;p83"/>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288" name="Google Shape;288;p83"/>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289" name="Google Shape;289;p83"/>
          <p:cNvSpPr txBox="1"/>
          <p:nvPr>
            <p:ph idx="4"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90" name="Google Shape;290;p83"/>
          <p:cNvSpPr txBox="1"/>
          <p:nvPr>
            <p:ph idx="5"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91" name="Google Shape;291;p83"/>
          <p:cNvSpPr txBox="1"/>
          <p:nvPr>
            <p:ph idx="6"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92" name="Google Shape;292;p83"/>
          <p:cNvSpPr txBox="1"/>
          <p:nvPr>
            <p:ph idx="7"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293" name="Google Shape;293;p83"/>
          <p:cNvSpPr txBox="1"/>
          <p:nvPr/>
        </p:nvSpPr>
        <p:spPr>
          <a:xfrm>
            <a:off x="670034" y="7373503"/>
            <a:ext cx="3216874"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Open Sans"/>
                <a:ea typeface="Open Sans"/>
                <a:cs typeface="Open Sans"/>
                <a:sym typeface="Open Sans"/>
              </a:rPr>
              <a:t>The correct answers are</a:t>
            </a:r>
            <a:endParaRPr b="0" i="0" sz="1400" u="none" cap="none" strike="noStrike">
              <a:solidFill>
                <a:srgbClr val="000000"/>
              </a:solidFill>
              <a:latin typeface="Open Sans"/>
              <a:ea typeface="Open Sans"/>
              <a:cs typeface="Open Sans"/>
              <a:sym typeface="Open Sans"/>
            </a:endParaRPr>
          </a:p>
        </p:txBody>
      </p:sp>
      <p:sp>
        <p:nvSpPr>
          <p:cNvPr id="294" name="Google Shape;294;p83"/>
          <p:cNvSpPr txBox="1"/>
          <p:nvPr>
            <p:ph idx="8" type="body"/>
          </p:nvPr>
        </p:nvSpPr>
        <p:spPr>
          <a:xfrm>
            <a:off x="3620022" y="7339154"/>
            <a:ext cx="8749070" cy="40011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1000"/>
              </a:spcBef>
              <a:spcAft>
                <a:spcPts val="0"/>
              </a:spcAft>
              <a:buSzPts val="2800"/>
              <a:buFont typeface="Arial"/>
              <a:buNone/>
              <a:defRPr b="1" sz="2200">
                <a:solidFill>
                  <a:srgbClr val="024F93"/>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sisted Practice">
  <p:cSld name="Assisted Practice">
    <p:spTree>
      <p:nvGrpSpPr>
        <p:cNvPr id="295" name="Shape 295"/>
        <p:cNvGrpSpPr/>
        <p:nvPr/>
      </p:nvGrpSpPr>
      <p:grpSpPr>
        <a:xfrm>
          <a:off x="0" y="0"/>
          <a:ext cx="0" cy="0"/>
          <a:chOff x="0" y="0"/>
          <a:chExt cx="0" cy="0"/>
        </a:xfrm>
      </p:grpSpPr>
      <p:pic>
        <p:nvPicPr>
          <p:cNvPr id="296" name="Google Shape;296;p84"/>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descr="A close up of a logo&#10;&#10;Description automatically generated" id="297" name="Google Shape;297;p84"/>
          <p:cNvPicPr preferRelativeResize="0"/>
          <p:nvPr/>
        </p:nvPicPr>
        <p:blipFill rotWithShape="1">
          <a:blip r:embed="rId3">
            <a:alphaModFix/>
          </a:blip>
          <a:srcRect b="0" l="0" r="0" t="0"/>
          <a:stretch/>
        </p:blipFill>
        <p:spPr>
          <a:xfrm>
            <a:off x="0" y="0"/>
            <a:ext cx="16256000" cy="9144000"/>
          </a:xfrm>
          <a:prstGeom prst="rect">
            <a:avLst/>
          </a:prstGeom>
          <a:noFill/>
          <a:ln>
            <a:noFill/>
          </a:ln>
        </p:spPr>
      </p:pic>
      <p:sp>
        <p:nvSpPr>
          <p:cNvPr id="298" name="Google Shape;298;p84"/>
          <p:cNvSpPr txBox="1"/>
          <p:nvPr>
            <p:ph type="title"/>
          </p:nvPr>
        </p:nvSpPr>
        <p:spPr>
          <a:xfrm>
            <a:off x="812800" y="436395"/>
            <a:ext cx="10666185" cy="66504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Arial"/>
              <a:buNone/>
              <a:defRPr b="1" sz="2800">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9" name="Google Shape;299;p84"/>
          <p:cNvSpPr txBox="1"/>
          <p:nvPr>
            <p:ph idx="1" type="body"/>
          </p:nvPr>
        </p:nvSpPr>
        <p:spPr>
          <a:xfrm>
            <a:off x="1902091" y="2363465"/>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704">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nassisted Practice">
  <p:cSld name="Unassisted Practice">
    <p:spTree>
      <p:nvGrpSpPr>
        <p:cNvPr id="300" name="Shape 300"/>
        <p:cNvGrpSpPr/>
        <p:nvPr/>
      </p:nvGrpSpPr>
      <p:grpSpPr>
        <a:xfrm>
          <a:off x="0" y="0"/>
          <a:ext cx="0" cy="0"/>
          <a:chOff x="0" y="0"/>
          <a:chExt cx="0" cy="0"/>
        </a:xfrm>
      </p:grpSpPr>
      <p:pic>
        <p:nvPicPr>
          <p:cNvPr id="301" name="Google Shape;301;p85"/>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descr="A close up of a logo&#10;&#10;Description automatically generated" id="302" name="Google Shape;302;p85"/>
          <p:cNvPicPr preferRelativeResize="0"/>
          <p:nvPr/>
        </p:nvPicPr>
        <p:blipFill rotWithShape="1">
          <a:blip r:embed="rId3">
            <a:alphaModFix/>
          </a:blip>
          <a:srcRect b="0" l="0" r="0" t="0"/>
          <a:stretch/>
        </p:blipFill>
        <p:spPr>
          <a:xfrm>
            <a:off x="0" y="0"/>
            <a:ext cx="16256000" cy="9144000"/>
          </a:xfrm>
          <a:prstGeom prst="rect">
            <a:avLst/>
          </a:prstGeom>
          <a:noFill/>
          <a:ln>
            <a:noFill/>
          </a:ln>
        </p:spPr>
      </p:pic>
      <p:sp>
        <p:nvSpPr>
          <p:cNvPr id="303" name="Google Shape;303;p85"/>
          <p:cNvSpPr txBox="1"/>
          <p:nvPr>
            <p:ph idx="1" type="body"/>
          </p:nvPr>
        </p:nvSpPr>
        <p:spPr>
          <a:xfrm>
            <a:off x="1902091" y="2363465"/>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04" name="Google Shape;304;p85"/>
          <p:cNvSpPr txBox="1"/>
          <p:nvPr>
            <p:ph type="title"/>
          </p:nvPr>
        </p:nvSpPr>
        <p:spPr>
          <a:xfrm>
            <a:off x="812800" y="436395"/>
            <a:ext cx="10666185" cy="66504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Arial"/>
              <a:buNone/>
              <a:defRPr b="1" sz="2800">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extLst>
    <p:ext uri="{DCECCB84-F9BA-43D5-87BE-67443E8EF086}">
      <p15:sldGuideLst>
        <p15:guide id="1" orient="horz" pos="2880">
          <p15:clr>
            <a:srgbClr val="FBAE40"/>
          </p15:clr>
        </p15:guide>
        <p15:guide id="2" pos="7064">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p:cSld name="Key Takeaways">
    <p:spTree>
      <p:nvGrpSpPr>
        <p:cNvPr id="305" name="Shape 305"/>
        <p:cNvGrpSpPr/>
        <p:nvPr/>
      </p:nvGrpSpPr>
      <p:grpSpPr>
        <a:xfrm>
          <a:off x="0" y="0"/>
          <a:ext cx="0" cy="0"/>
          <a:chOff x="0" y="0"/>
          <a:chExt cx="0" cy="0"/>
        </a:xfrm>
      </p:grpSpPr>
      <p:pic>
        <p:nvPicPr>
          <p:cNvPr descr="A close up of a sign&#10;&#10;Description automatically generated" id="306" name="Google Shape;306;p86"/>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id="307" name="Google Shape;307;p86"/>
          <p:cNvPicPr preferRelativeResize="0"/>
          <p:nvPr/>
        </p:nvPicPr>
        <p:blipFill rotWithShape="1">
          <a:blip r:embed="rId3">
            <a:alphaModFix/>
          </a:blip>
          <a:srcRect b="0" l="0" r="0" t="0"/>
          <a:stretch/>
        </p:blipFill>
        <p:spPr>
          <a:xfrm>
            <a:off x="3302000" y="1186581"/>
            <a:ext cx="3975100" cy="365760"/>
          </a:xfrm>
          <a:prstGeom prst="rect">
            <a:avLst/>
          </a:prstGeom>
          <a:noFill/>
          <a:ln>
            <a:noFill/>
          </a:ln>
        </p:spPr>
      </p:pic>
      <p:sp>
        <p:nvSpPr>
          <p:cNvPr id="308" name="Google Shape;308;p86"/>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Key Takeaways</a:t>
            </a:r>
            <a:endParaRPr b="0" i="0" sz="1400" u="none" cap="none" strike="noStrike">
              <a:solidFill>
                <a:srgbClr val="000000"/>
              </a:solidFill>
              <a:latin typeface="Arial"/>
              <a:ea typeface="Arial"/>
              <a:cs typeface="Arial"/>
              <a:sym typeface="Arial"/>
            </a:endParaRPr>
          </a:p>
        </p:txBody>
      </p:sp>
      <p:sp>
        <p:nvSpPr>
          <p:cNvPr id="309" name="Google Shape;309;p86"/>
          <p:cNvSpPr txBox="1"/>
          <p:nvPr>
            <p:ph idx="1" type="body"/>
          </p:nvPr>
        </p:nvSpPr>
        <p:spPr>
          <a:xfrm>
            <a:off x="1306861" y="2180141"/>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10" name="Google Shape;310;p86"/>
          <p:cNvSpPr txBox="1"/>
          <p:nvPr>
            <p:ph idx="2" type="body"/>
          </p:nvPr>
        </p:nvSpPr>
        <p:spPr>
          <a:xfrm>
            <a:off x="1306861" y="3372838"/>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11" name="Google Shape;311;p86"/>
          <p:cNvSpPr txBox="1"/>
          <p:nvPr>
            <p:ph idx="3" type="body"/>
          </p:nvPr>
        </p:nvSpPr>
        <p:spPr>
          <a:xfrm>
            <a:off x="1306861" y="4565535"/>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12" name="Google Shape;312;p86"/>
          <p:cNvSpPr txBox="1"/>
          <p:nvPr>
            <p:ph idx="4" type="body"/>
          </p:nvPr>
        </p:nvSpPr>
        <p:spPr>
          <a:xfrm>
            <a:off x="1306861" y="5758233"/>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End Project">
  <p:cSld name="Course-End Project">
    <p:spTree>
      <p:nvGrpSpPr>
        <p:cNvPr id="313" name="Shape 313"/>
        <p:cNvGrpSpPr/>
        <p:nvPr/>
      </p:nvGrpSpPr>
      <p:grpSpPr>
        <a:xfrm>
          <a:off x="0" y="0"/>
          <a:ext cx="0" cy="0"/>
          <a:chOff x="0" y="0"/>
          <a:chExt cx="0" cy="0"/>
        </a:xfrm>
      </p:grpSpPr>
      <p:pic>
        <p:nvPicPr>
          <p:cNvPr id="314" name="Google Shape;314;p87"/>
          <p:cNvPicPr preferRelativeResize="0"/>
          <p:nvPr/>
        </p:nvPicPr>
        <p:blipFill rotWithShape="1">
          <a:blip r:embed="rId2">
            <a:alphaModFix/>
          </a:blip>
          <a:srcRect b="0" l="0" r="0" t="0"/>
          <a:stretch/>
        </p:blipFill>
        <p:spPr>
          <a:xfrm>
            <a:off x="0" y="0"/>
            <a:ext cx="16255998" cy="9143999"/>
          </a:xfrm>
          <a:prstGeom prst="rect">
            <a:avLst/>
          </a:prstGeom>
          <a:noFill/>
          <a:ln>
            <a:noFill/>
          </a:ln>
        </p:spPr>
      </p:pic>
      <p:sp>
        <p:nvSpPr>
          <p:cNvPr id="315" name="Google Shape;315;p87"/>
          <p:cNvSpPr/>
          <p:nvPr/>
        </p:nvSpPr>
        <p:spPr>
          <a:xfrm>
            <a:off x="4254500" y="1303972"/>
            <a:ext cx="10896600"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16" name="Google Shape;316;p87"/>
          <p:cNvSpPr txBox="1"/>
          <p:nvPr>
            <p:ph type="title"/>
          </p:nvPr>
        </p:nvSpPr>
        <p:spPr>
          <a:xfrm>
            <a:off x="0" y="539514"/>
            <a:ext cx="16256001" cy="665045"/>
          </a:xfrm>
          <a:prstGeom prst="rect">
            <a:avLst/>
          </a:prstGeom>
          <a:noFill/>
          <a:ln>
            <a:noFill/>
          </a:ln>
        </p:spPr>
        <p:txBody>
          <a:bodyPr anchorCtr="0" anchor="ctr" bIns="45700" lIns="91425" spcFirstLastPara="1" rIns="91425" wrap="square" tIns="45700">
            <a:noAutofit/>
          </a:bodyPr>
          <a:lstStyle>
            <a:lvl1pPr lvl="0" marR="0" algn="ctr">
              <a:lnSpc>
                <a:spcPct val="90000"/>
              </a:lnSpc>
              <a:spcBef>
                <a:spcPts val="0"/>
              </a:spcBef>
              <a:spcAft>
                <a:spcPts val="0"/>
              </a:spcAft>
              <a:buClr>
                <a:srgbClr val="3F3F3F"/>
              </a:buClr>
              <a:buSzPts val="3200"/>
              <a:buFont typeface="Arial"/>
              <a:buNone/>
              <a:defRPr b="1" i="0" sz="2800" u="none" cap="none" strike="noStrike">
                <a:solidFill>
                  <a:schemeClr val="lt1"/>
                </a:solidFill>
                <a:latin typeface="Open Sans"/>
                <a:ea typeface="Open Sans"/>
                <a:cs typeface="Open Sans"/>
                <a:sym typeface="Open Sans"/>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17" name="Google Shape;317;p87"/>
          <p:cNvSpPr txBox="1"/>
          <p:nvPr>
            <p:ph idx="1" type="body"/>
          </p:nvPr>
        </p:nvSpPr>
        <p:spPr>
          <a:xfrm>
            <a:off x="4699001" y="1770191"/>
            <a:ext cx="9956800"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Next?">
  <p:cSld name="What Next?">
    <p:spTree>
      <p:nvGrpSpPr>
        <p:cNvPr id="318" name="Shape 318"/>
        <p:cNvGrpSpPr/>
        <p:nvPr/>
      </p:nvGrpSpPr>
      <p:grpSpPr>
        <a:xfrm>
          <a:off x="0" y="0"/>
          <a:ext cx="0" cy="0"/>
          <a:chOff x="0" y="0"/>
          <a:chExt cx="0" cy="0"/>
        </a:xfrm>
      </p:grpSpPr>
      <p:pic>
        <p:nvPicPr>
          <p:cNvPr id="319" name="Google Shape;319;p88"/>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20" name="Google Shape;320;p88"/>
          <p:cNvSpPr/>
          <p:nvPr/>
        </p:nvSpPr>
        <p:spPr>
          <a:xfrm>
            <a:off x="663026" y="1342072"/>
            <a:ext cx="9046458"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21" name="Google Shape;321;p88"/>
          <p:cNvSpPr txBox="1"/>
          <p:nvPr>
            <p:ph idx="1" type="body"/>
          </p:nvPr>
        </p:nvSpPr>
        <p:spPr>
          <a:xfrm>
            <a:off x="1120875" y="1808291"/>
            <a:ext cx="8092571"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22" name="Google Shape;322;p88"/>
          <p:cNvSpPr/>
          <p:nvPr/>
        </p:nvSpPr>
        <p:spPr>
          <a:xfrm>
            <a:off x="2464058" y="762715"/>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What’s Next?</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at Next?">
  <p:cSld name="What Next?">
    <p:spTree>
      <p:nvGrpSpPr>
        <p:cNvPr id="329" name="Shape 329"/>
        <p:cNvGrpSpPr/>
        <p:nvPr/>
      </p:nvGrpSpPr>
      <p:grpSpPr>
        <a:xfrm>
          <a:off x="0" y="0"/>
          <a:ext cx="0" cy="0"/>
          <a:chOff x="0" y="0"/>
          <a:chExt cx="0" cy="0"/>
        </a:xfrm>
      </p:grpSpPr>
      <p:pic>
        <p:nvPicPr>
          <p:cNvPr id="330" name="Google Shape;330;p67"/>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31" name="Google Shape;331;p67"/>
          <p:cNvSpPr/>
          <p:nvPr/>
        </p:nvSpPr>
        <p:spPr>
          <a:xfrm>
            <a:off x="663026" y="1342072"/>
            <a:ext cx="9046458" cy="6875496"/>
          </a:xfrm>
          <a:prstGeom prst="roundRect">
            <a:avLst>
              <a:gd fmla="val 3063" name="adj"/>
            </a:avLst>
          </a:prstGeom>
          <a:solidFill>
            <a:srgbClr val="000000">
              <a:alpha val="2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32" name="Google Shape;332;p67"/>
          <p:cNvSpPr txBox="1"/>
          <p:nvPr>
            <p:ph idx="1" type="body"/>
          </p:nvPr>
        </p:nvSpPr>
        <p:spPr>
          <a:xfrm>
            <a:off x="1120875" y="1808291"/>
            <a:ext cx="8092571"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33" name="Google Shape;333;p67"/>
          <p:cNvSpPr/>
          <p:nvPr/>
        </p:nvSpPr>
        <p:spPr>
          <a:xfrm>
            <a:off x="2464058" y="762715"/>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What’s Next?</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Name">
  <p:cSld name="Topic Name">
    <p:spTree>
      <p:nvGrpSpPr>
        <p:cNvPr id="334" name="Shape 334"/>
        <p:cNvGrpSpPr/>
        <p:nvPr/>
      </p:nvGrpSpPr>
      <p:grpSpPr>
        <a:xfrm>
          <a:off x="0" y="0"/>
          <a:ext cx="0" cy="0"/>
          <a:chOff x="0" y="0"/>
          <a:chExt cx="0" cy="0"/>
        </a:xfrm>
      </p:grpSpPr>
      <p:pic>
        <p:nvPicPr>
          <p:cNvPr id="335" name="Google Shape;335;p68"/>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36" name="Google Shape;336;p68"/>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337" name="Google Shape;337;p68"/>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338" name="Shape 338"/>
        <p:cNvGrpSpPr/>
        <p:nvPr/>
      </p:nvGrpSpPr>
      <p:grpSpPr>
        <a:xfrm>
          <a:off x="0" y="0"/>
          <a:ext cx="0" cy="0"/>
          <a:chOff x="0" y="0"/>
          <a:chExt cx="0" cy="0"/>
        </a:xfrm>
      </p:grpSpPr>
      <p:pic>
        <p:nvPicPr>
          <p:cNvPr id="339" name="Google Shape;339;p69"/>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40" name="Google Shape;340;p69"/>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SzPts val="4400"/>
              <a:buFont typeface="Arial"/>
              <a:buNone/>
              <a:defRPr b="1" sz="2800">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1" name="Google Shape;341;p69"/>
          <p:cNvSpPr txBox="1"/>
          <p:nvPr>
            <p:ph idx="1" type="body"/>
          </p:nvPr>
        </p:nvSpPr>
        <p:spPr>
          <a:xfrm>
            <a:off x="1902091" y="1808291"/>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42" name="Google Shape;342;p69"/>
          <p:cNvSpPr/>
          <p:nvPr/>
        </p:nvSpPr>
        <p:spPr>
          <a:xfrm>
            <a:off x="16375347" y="785880"/>
            <a:ext cx="617018" cy="617018"/>
          </a:xfrm>
          <a:prstGeom prst="ellipse">
            <a:avLst/>
          </a:prstGeom>
          <a:solidFill>
            <a:srgbClr val="0284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3" name="Google Shape;343;p69"/>
          <p:cNvSpPr/>
          <p:nvPr/>
        </p:nvSpPr>
        <p:spPr>
          <a:xfrm>
            <a:off x="16375347" y="2367024"/>
            <a:ext cx="617018" cy="617018"/>
          </a:xfrm>
          <a:prstGeom prst="ellipse">
            <a:avLst/>
          </a:prstGeom>
          <a:solidFill>
            <a:srgbClr val="44AA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4" name="Google Shape;344;p69"/>
          <p:cNvSpPr/>
          <p:nvPr/>
        </p:nvSpPr>
        <p:spPr>
          <a:xfrm>
            <a:off x="16375347" y="1576452"/>
            <a:ext cx="617018" cy="617018"/>
          </a:xfrm>
          <a:prstGeom prst="ellipse">
            <a:avLst/>
          </a:prstGeom>
          <a:solidFill>
            <a:srgbClr val="37858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345" name="Google Shape;345;p69"/>
          <p:cNvSpPr/>
          <p:nvPr/>
        </p:nvSpPr>
        <p:spPr>
          <a:xfrm>
            <a:off x="16375347" y="5529312"/>
            <a:ext cx="617018" cy="617018"/>
          </a:xfrm>
          <a:prstGeom prst="ellipse">
            <a:avLst/>
          </a:prstGeom>
          <a:solidFill>
            <a:srgbClr val="EFC88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346" name="Google Shape;346;p69"/>
          <p:cNvSpPr/>
          <p:nvPr/>
        </p:nvSpPr>
        <p:spPr>
          <a:xfrm>
            <a:off x="16375347" y="4738740"/>
            <a:ext cx="617018" cy="617018"/>
          </a:xfrm>
          <a:prstGeom prst="ellipse">
            <a:avLst/>
          </a:prstGeom>
          <a:solidFill>
            <a:srgbClr val="C7D3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7" name="Google Shape;347;p69"/>
          <p:cNvSpPr/>
          <p:nvPr/>
        </p:nvSpPr>
        <p:spPr>
          <a:xfrm>
            <a:off x="16375347" y="6319884"/>
            <a:ext cx="617018" cy="617018"/>
          </a:xfrm>
          <a:prstGeom prst="ellipse">
            <a:avLst/>
          </a:prstGeom>
          <a:solidFill>
            <a:srgbClr val="CF5C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8" name="Google Shape;348;p69"/>
          <p:cNvSpPr/>
          <p:nvPr/>
        </p:nvSpPr>
        <p:spPr>
          <a:xfrm>
            <a:off x="16375347" y="3157596"/>
            <a:ext cx="617018" cy="617018"/>
          </a:xfrm>
          <a:prstGeom prst="ellipse">
            <a:avLst/>
          </a:prstGeom>
          <a:solidFill>
            <a:srgbClr val="162E5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49" name="Google Shape;349;p69"/>
          <p:cNvSpPr/>
          <p:nvPr/>
        </p:nvSpPr>
        <p:spPr>
          <a:xfrm>
            <a:off x="16375347" y="3948168"/>
            <a:ext cx="617018" cy="617018"/>
          </a:xfrm>
          <a:prstGeom prst="ellipse">
            <a:avLst/>
          </a:prstGeom>
          <a:solidFill>
            <a:srgbClr val="FF89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0" name="Google Shape;350;p69"/>
          <p:cNvSpPr/>
          <p:nvPr/>
        </p:nvSpPr>
        <p:spPr>
          <a:xfrm>
            <a:off x="16375347" y="7110456"/>
            <a:ext cx="617018" cy="617018"/>
          </a:xfrm>
          <a:prstGeom prst="ellipse">
            <a:avLst/>
          </a:prstGeom>
          <a:solidFill>
            <a:srgbClr val="83978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351" name="Google Shape;351;p69"/>
          <p:cNvSpPr/>
          <p:nvPr/>
        </p:nvSpPr>
        <p:spPr>
          <a:xfrm>
            <a:off x="16375347" y="7901030"/>
            <a:ext cx="617018" cy="617018"/>
          </a:xfrm>
          <a:prstGeom prst="ellipse">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Name">
  <p:cSld name="Topic Name">
    <p:spTree>
      <p:nvGrpSpPr>
        <p:cNvPr id="42" name="Shape 42"/>
        <p:cNvGrpSpPr/>
        <p:nvPr/>
      </p:nvGrpSpPr>
      <p:grpSpPr>
        <a:xfrm>
          <a:off x="0" y="0"/>
          <a:ext cx="0" cy="0"/>
          <a:chOff x="0" y="0"/>
          <a:chExt cx="0" cy="0"/>
        </a:xfrm>
      </p:grpSpPr>
      <p:pic>
        <p:nvPicPr>
          <p:cNvPr id="43" name="Google Shape;43;p21"/>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44" name="Google Shape;44;p21"/>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45" name="Google Shape;45;p21"/>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sisted Practice">
  <p:cSld name="Assisted Practice">
    <p:spTree>
      <p:nvGrpSpPr>
        <p:cNvPr id="352" name="Shape 352"/>
        <p:cNvGrpSpPr/>
        <p:nvPr/>
      </p:nvGrpSpPr>
      <p:grpSpPr>
        <a:xfrm>
          <a:off x="0" y="0"/>
          <a:ext cx="0" cy="0"/>
          <a:chOff x="0" y="0"/>
          <a:chExt cx="0" cy="0"/>
        </a:xfrm>
      </p:grpSpPr>
      <p:pic>
        <p:nvPicPr>
          <p:cNvPr id="353" name="Google Shape;353;p70"/>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descr="A close up of a logo&#10;&#10;Description automatically generated" id="354" name="Google Shape;354;p70"/>
          <p:cNvPicPr preferRelativeResize="0"/>
          <p:nvPr/>
        </p:nvPicPr>
        <p:blipFill rotWithShape="1">
          <a:blip r:embed="rId3">
            <a:alphaModFix/>
          </a:blip>
          <a:srcRect b="0" l="0" r="0" t="0"/>
          <a:stretch/>
        </p:blipFill>
        <p:spPr>
          <a:xfrm>
            <a:off x="0" y="0"/>
            <a:ext cx="16256000" cy="9144000"/>
          </a:xfrm>
          <a:prstGeom prst="rect">
            <a:avLst/>
          </a:prstGeom>
          <a:noFill/>
          <a:ln>
            <a:noFill/>
          </a:ln>
        </p:spPr>
      </p:pic>
      <p:sp>
        <p:nvSpPr>
          <p:cNvPr id="355" name="Google Shape;355;p70"/>
          <p:cNvSpPr txBox="1"/>
          <p:nvPr>
            <p:ph type="title"/>
          </p:nvPr>
        </p:nvSpPr>
        <p:spPr>
          <a:xfrm>
            <a:off x="812800" y="436395"/>
            <a:ext cx="10666185" cy="66504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Arial"/>
              <a:buNone/>
              <a:defRPr b="1" sz="2800">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6" name="Google Shape;356;p70"/>
          <p:cNvSpPr txBox="1"/>
          <p:nvPr>
            <p:ph idx="1" type="body"/>
          </p:nvPr>
        </p:nvSpPr>
        <p:spPr>
          <a:xfrm>
            <a:off x="1902091" y="2363465"/>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70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p:cSld name="Key Takeaways">
    <p:spTree>
      <p:nvGrpSpPr>
        <p:cNvPr id="357" name="Shape 357"/>
        <p:cNvGrpSpPr/>
        <p:nvPr/>
      </p:nvGrpSpPr>
      <p:grpSpPr>
        <a:xfrm>
          <a:off x="0" y="0"/>
          <a:ext cx="0" cy="0"/>
          <a:chOff x="0" y="0"/>
          <a:chExt cx="0" cy="0"/>
        </a:xfrm>
      </p:grpSpPr>
      <p:pic>
        <p:nvPicPr>
          <p:cNvPr descr="A close up of a sign&#10;&#10;Description automatically generated" id="358" name="Google Shape;358;p71"/>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id="359" name="Google Shape;359;p71"/>
          <p:cNvPicPr preferRelativeResize="0"/>
          <p:nvPr/>
        </p:nvPicPr>
        <p:blipFill rotWithShape="1">
          <a:blip r:embed="rId3">
            <a:alphaModFix/>
          </a:blip>
          <a:srcRect b="0" l="0" r="0" t="0"/>
          <a:stretch/>
        </p:blipFill>
        <p:spPr>
          <a:xfrm>
            <a:off x="3302000" y="1186581"/>
            <a:ext cx="3975100" cy="365760"/>
          </a:xfrm>
          <a:prstGeom prst="rect">
            <a:avLst/>
          </a:prstGeom>
          <a:noFill/>
          <a:ln>
            <a:noFill/>
          </a:ln>
        </p:spPr>
      </p:pic>
      <p:sp>
        <p:nvSpPr>
          <p:cNvPr id="360" name="Google Shape;360;p71"/>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Key Takeaways</a:t>
            </a:r>
            <a:endParaRPr b="0" i="0" sz="1400" u="none" cap="none" strike="noStrike">
              <a:solidFill>
                <a:srgbClr val="000000"/>
              </a:solidFill>
              <a:latin typeface="Arial"/>
              <a:ea typeface="Arial"/>
              <a:cs typeface="Arial"/>
              <a:sym typeface="Arial"/>
            </a:endParaRPr>
          </a:p>
        </p:txBody>
      </p:sp>
      <p:sp>
        <p:nvSpPr>
          <p:cNvPr id="361" name="Google Shape;361;p71"/>
          <p:cNvSpPr txBox="1"/>
          <p:nvPr>
            <p:ph idx="1" type="body"/>
          </p:nvPr>
        </p:nvSpPr>
        <p:spPr>
          <a:xfrm>
            <a:off x="1306861" y="2180141"/>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62" name="Google Shape;362;p71"/>
          <p:cNvSpPr txBox="1"/>
          <p:nvPr>
            <p:ph idx="2" type="body"/>
          </p:nvPr>
        </p:nvSpPr>
        <p:spPr>
          <a:xfrm>
            <a:off x="1306861" y="3372838"/>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63" name="Google Shape;363;p71"/>
          <p:cNvSpPr txBox="1"/>
          <p:nvPr>
            <p:ph idx="3" type="body"/>
          </p:nvPr>
        </p:nvSpPr>
        <p:spPr>
          <a:xfrm>
            <a:off x="1306861" y="4565535"/>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64" name="Google Shape;364;p71"/>
          <p:cNvSpPr txBox="1"/>
          <p:nvPr>
            <p:ph idx="4" type="body"/>
          </p:nvPr>
        </p:nvSpPr>
        <p:spPr>
          <a:xfrm>
            <a:off x="1306861" y="5758233"/>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Knowledge Check">
    <p:spTree>
      <p:nvGrpSpPr>
        <p:cNvPr id="365" name="Shape 365"/>
        <p:cNvGrpSpPr/>
        <p:nvPr/>
      </p:nvGrpSpPr>
      <p:grpSpPr>
        <a:xfrm>
          <a:off x="0" y="0"/>
          <a:ext cx="0" cy="0"/>
          <a:chOff x="0" y="0"/>
          <a:chExt cx="0" cy="0"/>
        </a:xfrm>
      </p:grpSpPr>
      <p:pic>
        <p:nvPicPr>
          <p:cNvPr id="366" name="Google Shape;366;p72"/>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67" name="Google Shape;367;p72"/>
          <p:cNvSpPr/>
          <p:nvPr/>
        </p:nvSpPr>
        <p:spPr>
          <a:xfrm>
            <a:off x="8128000" y="4310390"/>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Knowledge Check</a:t>
            </a:r>
            <a:endParaRPr b="0" i="0" sz="1400" u="none" cap="none" strike="noStrike">
              <a:solidFill>
                <a:srgbClr val="000000"/>
              </a:solidFill>
              <a:latin typeface="Arial"/>
              <a:ea typeface="Arial"/>
              <a:cs typeface="Arial"/>
              <a:sym typeface="Arial"/>
            </a:endParaRPr>
          </a:p>
        </p:txBody>
      </p:sp>
      <p:pic>
        <p:nvPicPr>
          <p:cNvPr descr="A close up of a logo&#10;&#10;Description automatically generated" id="368" name="Google Shape;368;p72"/>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content">
  <p:cSld name="1_quiz content">
    <p:spTree>
      <p:nvGrpSpPr>
        <p:cNvPr id="369" name="Shape 369"/>
        <p:cNvGrpSpPr/>
        <p:nvPr/>
      </p:nvGrpSpPr>
      <p:grpSpPr>
        <a:xfrm>
          <a:off x="0" y="0"/>
          <a:ext cx="0" cy="0"/>
          <a:chOff x="0" y="0"/>
          <a:chExt cx="0" cy="0"/>
        </a:xfrm>
      </p:grpSpPr>
      <p:pic>
        <p:nvPicPr>
          <p:cNvPr id="370" name="Google Shape;370;p73"/>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71" name="Google Shape;371;p73"/>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372" name="Google Shape;372;p73"/>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73" name="Google Shape;373;p73"/>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74" name="Google Shape;374;p73"/>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375" name="Google Shape;375;p73"/>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376" name="Google Shape;376;p73"/>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377" name="Google Shape;377;p73"/>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378" name="Google Shape;378;p73"/>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79" name="Google Shape;379;p73"/>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80" name="Google Shape;380;p73"/>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81" name="Google Shape;381;p73"/>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1_quiz ans">
    <p:spTree>
      <p:nvGrpSpPr>
        <p:cNvPr id="382" name="Shape 382"/>
        <p:cNvGrpSpPr/>
        <p:nvPr/>
      </p:nvGrpSpPr>
      <p:grpSpPr>
        <a:xfrm>
          <a:off x="0" y="0"/>
          <a:ext cx="0" cy="0"/>
          <a:chOff x="0" y="0"/>
          <a:chExt cx="0" cy="0"/>
        </a:xfrm>
      </p:grpSpPr>
      <p:pic>
        <p:nvPicPr>
          <p:cNvPr id="383" name="Google Shape;383;p74"/>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384" name="Google Shape;384;p74"/>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85" name="Google Shape;385;p74"/>
          <p:cNvSpPr txBox="1"/>
          <p:nvPr/>
        </p:nvSpPr>
        <p:spPr>
          <a:xfrm>
            <a:off x="1280469" y="732325"/>
            <a:ext cx="1698904" cy="46166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1" i="0" lang="en-US" sz="2000" u="none" cap="none" strike="noStrike">
                <a:solidFill>
                  <a:srgbClr val="FFFFFF"/>
                </a:solidFill>
                <a:latin typeface="Open Sans"/>
                <a:ea typeface="Open Sans"/>
                <a:cs typeface="Open Sans"/>
                <a:sym typeface="Open Sans"/>
              </a:rPr>
              <a:t>Knowledge Check</a:t>
            </a:r>
            <a:endParaRPr b="1" i="0" sz="2000" u="none" cap="none" strike="noStrike">
              <a:solidFill>
                <a:srgbClr val="FFFFFF"/>
              </a:solidFill>
              <a:latin typeface="Open Sans"/>
              <a:ea typeface="Open Sans"/>
              <a:cs typeface="Open Sans"/>
              <a:sym typeface="Open Sans"/>
            </a:endParaRPr>
          </a:p>
        </p:txBody>
      </p:sp>
      <p:sp>
        <p:nvSpPr>
          <p:cNvPr id="386" name="Google Shape;386;p74"/>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000"/>
              </a:spcBef>
              <a:spcAft>
                <a:spcPts val="0"/>
              </a:spcAft>
              <a:buSzPts val="2800"/>
              <a:buFont typeface="Arial"/>
              <a:buNone/>
              <a:defRPr b="1" sz="22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87" name="Google Shape;387;p74"/>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2800"/>
              <a:buFont typeface="Arial"/>
              <a:buNone/>
              <a:defRPr b="1"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cxnSp>
        <p:nvCxnSpPr>
          <p:cNvPr id="388" name="Google Shape;388;p74"/>
          <p:cNvCxnSpPr/>
          <p:nvPr/>
        </p:nvCxnSpPr>
        <p:spPr>
          <a:xfrm>
            <a:off x="670034" y="7854368"/>
            <a:ext cx="15074462" cy="0"/>
          </a:xfrm>
          <a:prstGeom prst="straightConnector1">
            <a:avLst/>
          </a:prstGeom>
          <a:noFill/>
          <a:ln cap="flat" cmpd="sng" w="9525">
            <a:solidFill>
              <a:schemeClr val="dk1"/>
            </a:solidFill>
            <a:prstDash val="solid"/>
            <a:round/>
            <a:headEnd len="sm" w="sm" type="none"/>
            <a:tailEnd len="sm" w="sm" type="none"/>
          </a:ln>
        </p:spPr>
      </p:cxnSp>
      <p:sp>
        <p:nvSpPr>
          <p:cNvPr id="389" name="Google Shape;389;p74"/>
          <p:cNvSpPr txBox="1"/>
          <p:nvPr/>
        </p:nvSpPr>
        <p:spPr>
          <a:xfrm>
            <a:off x="1716761" y="283654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A.</a:t>
            </a:r>
            <a:endParaRPr b="0" i="0" sz="2000" u="none" cap="none" strike="noStrike">
              <a:solidFill>
                <a:srgbClr val="000000"/>
              </a:solidFill>
              <a:latin typeface="Open Sans"/>
              <a:ea typeface="Open Sans"/>
              <a:cs typeface="Open Sans"/>
              <a:sym typeface="Open Sans"/>
            </a:endParaRPr>
          </a:p>
        </p:txBody>
      </p:sp>
      <p:sp>
        <p:nvSpPr>
          <p:cNvPr id="390" name="Google Shape;390;p74"/>
          <p:cNvSpPr txBox="1"/>
          <p:nvPr/>
        </p:nvSpPr>
        <p:spPr>
          <a:xfrm>
            <a:off x="1716761" y="365714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B.</a:t>
            </a:r>
            <a:endParaRPr b="0" i="0" sz="2000" u="none" cap="none" strike="noStrike">
              <a:solidFill>
                <a:srgbClr val="000000"/>
              </a:solidFill>
              <a:latin typeface="Open Sans"/>
              <a:ea typeface="Open Sans"/>
              <a:cs typeface="Open Sans"/>
              <a:sym typeface="Open Sans"/>
            </a:endParaRPr>
          </a:p>
        </p:txBody>
      </p:sp>
      <p:sp>
        <p:nvSpPr>
          <p:cNvPr id="391" name="Google Shape;391;p74"/>
          <p:cNvSpPr txBox="1"/>
          <p:nvPr/>
        </p:nvSpPr>
        <p:spPr>
          <a:xfrm>
            <a:off x="1716761" y="4477753"/>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C.</a:t>
            </a:r>
            <a:endParaRPr b="0" i="0" sz="2000" u="none" cap="none" strike="noStrike">
              <a:solidFill>
                <a:srgbClr val="000000"/>
              </a:solidFill>
              <a:latin typeface="Open Sans"/>
              <a:ea typeface="Open Sans"/>
              <a:cs typeface="Open Sans"/>
              <a:sym typeface="Open Sans"/>
            </a:endParaRPr>
          </a:p>
        </p:txBody>
      </p:sp>
      <p:sp>
        <p:nvSpPr>
          <p:cNvPr id="392" name="Google Shape;392;p74"/>
          <p:cNvSpPr txBox="1"/>
          <p:nvPr/>
        </p:nvSpPr>
        <p:spPr>
          <a:xfrm>
            <a:off x="1716761" y="5298358"/>
            <a:ext cx="548640" cy="54864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0" i="0" lang="en-US" sz="2000" u="none" cap="none" strike="noStrike">
                <a:solidFill>
                  <a:srgbClr val="3F3F3F"/>
                </a:solidFill>
                <a:latin typeface="Open Sans"/>
                <a:ea typeface="Open Sans"/>
                <a:cs typeface="Open Sans"/>
                <a:sym typeface="Open Sans"/>
              </a:rPr>
              <a:t>D.</a:t>
            </a:r>
            <a:endParaRPr b="0" i="0" sz="2000" u="none" cap="none" strike="noStrike">
              <a:solidFill>
                <a:srgbClr val="000000"/>
              </a:solidFill>
              <a:latin typeface="Open Sans"/>
              <a:ea typeface="Open Sans"/>
              <a:cs typeface="Open Sans"/>
              <a:sym typeface="Open Sans"/>
            </a:endParaRPr>
          </a:p>
        </p:txBody>
      </p:sp>
      <p:sp>
        <p:nvSpPr>
          <p:cNvPr id="393" name="Google Shape;393;p74"/>
          <p:cNvSpPr txBox="1"/>
          <p:nvPr>
            <p:ph idx="4"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4" name="Google Shape;394;p74"/>
          <p:cNvSpPr txBox="1"/>
          <p:nvPr>
            <p:ph idx="5"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5" name="Google Shape;395;p74"/>
          <p:cNvSpPr txBox="1"/>
          <p:nvPr>
            <p:ph idx="6"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6" name="Google Shape;396;p74"/>
          <p:cNvSpPr txBox="1"/>
          <p:nvPr>
            <p:ph idx="7"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0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397" name="Google Shape;397;p74"/>
          <p:cNvSpPr txBox="1"/>
          <p:nvPr/>
        </p:nvSpPr>
        <p:spPr>
          <a:xfrm>
            <a:off x="670034" y="7373503"/>
            <a:ext cx="2749059" cy="40011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3F3F3F"/>
                </a:solidFill>
                <a:latin typeface="Open Sans"/>
                <a:ea typeface="Open Sans"/>
                <a:cs typeface="Open Sans"/>
                <a:sym typeface="Open Sans"/>
              </a:rPr>
              <a:t>The correct answer is</a:t>
            </a:r>
            <a:endParaRPr b="0" i="0" sz="1400" u="none" cap="none" strike="noStrike">
              <a:solidFill>
                <a:srgbClr val="000000"/>
              </a:solidFill>
              <a:latin typeface="Open Sans"/>
              <a:ea typeface="Open Sans"/>
              <a:cs typeface="Open Sans"/>
              <a:sym typeface="Open Sans"/>
            </a:endParaRPr>
          </a:p>
        </p:txBody>
      </p:sp>
      <p:sp>
        <p:nvSpPr>
          <p:cNvPr id="398" name="Google Shape;398;p74"/>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1000"/>
              </a:spcBef>
              <a:spcAft>
                <a:spcPts val="0"/>
              </a:spcAft>
              <a:buSzPts val="2800"/>
              <a:buFont typeface="Arial"/>
              <a:buNone/>
              <a:defRPr b="1" sz="2200">
                <a:solidFill>
                  <a:srgbClr val="024F93"/>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2">
    <p:spTree>
      <p:nvGrpSpPr>
        <p:cNvPr id="46" name="Shape 46"/>
        <p:cNvGrpSpPr/>
        <p:nvPr/>
      </p:nvGrpSpPr>
      <p:grpSpPr>
        <a:xfrm>
          <a:off x="0" y="0"/>
          <a:ext cx="0" cy="0"/>
          <a:chOff x="0" y="0"/>
          <a:chExt cx="0" cy="0"/>
        </a:xfrm>
      </p:grpSpPr>
      <p:pic>
        <p:nvPicPr>
          <p:cNvPr id="47" name="Google Shape;47;p22"/>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48" name="Google Shape;48;p22"/>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SzPts val="4400"/>
              <a:buFont typeface="Arial"/>
              <a:buNone/>
              <a:defRPr b="1" sz="2800">
                <a:solidFill>
                  <a:srgbClr val="3F3F3F"/>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2"/>
          <p:cNvSpPr txBox="1"/>
          <p:nvPr>
            <p:ph idx="1" type="body"/>
          </p:nvPr>
        </p:nvSpPr>
        <p:spPr>
          <a:xfrm>
            <a:off x="1902091" y="1808291"/>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50" name="Google Shape;50;p22"/>
          <p:cNvSpPr/>
          <p:nvPr/>
        </p:nvSpPr>
        <p:spPr>
          <a:xfrm>
            <a:off x="16375347" y="785880"/>
            <a:ext cx="617018" cy="617018"/>
          </a:xfrm>
          <a:prstGeom prst="ellipse">
            <a:avLst/>
          </a:prstGeom>
          <a:solidFill>
            <a:srgbClr val="0284E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1" name="Google Shape;51;p22"/>
          <p:cNvSpPr/>
          <p:nvPr/>
        </p:nvSpPr>
        <p:spPr>
          <a:xfrm>
            <a:off x="16375347" y="2367024"/>
            <a:ext cx="617018" cy="617018"/>
          </a:xfrm>
          <a:prstGeom prst="ellipse">
            <a:avLst/>
          </a:prstGeom>
          <a:solidFill>
            <a:srgbClr val="44AA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2" name="Google Shape;52;p22"/>
          <p:cNvSpPr/>
          <p:nvPr/>
        </p:nvSpPr>
        <p:spPr>
          <a:xfrm>
            <a:off x="16375347" y="1576452"/>
            <a:ext cx="617018" cy="617018"/>
          </a:xfrm>
          <a:prstGeom prst="ellipse">
            <a:avLst/>
          </a:prstGeom>
          <a:solidFill>
            <a:srgbClr val="37858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53" name="Google Shape;53;p22"/>
          <p:cNvSpPr/>
          <p:nvPr/>
        </p:nvSpPr>
        <p:spPr>
          <a:xfrm>
            <a:off x="16375347" y="5529312"/>
            <a:ext cx="617018" cy="617018"/>
          </a:xfrm>
          <a:prstGeom prst="ellipse">
            <a:avLst/>
          </a:prstGeom>
          <a:solidFill>
            <a:srgbClr val="EFC88B"/>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highlight>
                <a:srgbClr val="FFFF00"/>
              </a:highlight>
              <a:latin typeface="Arial"/>
              <a:ea typeface="Arial"/>
              <a:cs typeface="Arial"/>
              <a:sym typeface="Arial"/>
            </a:endParaRPr>
          </a:p>
        </p:txBody>
      </p:sp>
      <p:sp>
        <p:nvSpPr>
          <p:cNvPr id="54" name="Google Shape;54;p22"/>
          <p:cNvSpPr/>
          <p:nvPr/>
        </p:nvSpPr>
        <p:spPr>
          <a:xfrm>
            <a:off x="16375347" y="4738740"/>
            <a:ext cx="617018" cy="617018"/>
          </a:xfrm>
          <a:prstGeom prst="ellipse">
            <a:avLst/>
          </a:prstGeom>
          <a:solidFill>
            <a:srgbClr val="C7D3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5" name="Google Shape;55;p22"/>
          <p:cNvSpPr/>
          <p:nvPr/>
        </p:nvSpPr>
        <p:spPr>
          <a:xfrm>
            <a:off x="16375347" y="6319884"/>
            <a:ext cx="617018" cy="617018"/>
          </a:xfrm>
          <a:prstGeom prst="ellipse">
            <a:avLst/>
          </a:prstGeom>
          <a:solidFill>
            <a:srgbClr val="CF5C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 name="Google Shape;56;p22"/>
          <p:cNvSpPr/>
          <p:nvPr/>
        </p:nvSpPr>
        <p:spPr>
          <a:xfrm>
            <a:off x="16375347" y="3157596"/>
            <a:ext cx="617018" cy="617018"/>
          </a:xfrm>
          <a:prstGeom prst="ellipse">
            <a:avLst/>
          </a:prstGeom>
          <a:solidFill>
            <a:srgbClr val="162E5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 name="Google Shape;57;p22"/>
          <p:cNvSpPr/>
          <p:nvPr/>
        </p:nvSpPr>
        <p:spPr>
          <a:xfrm>
            <a:off x="16375347" y="3948168"/>
            <a:ext cx="617018" cy="617018"/>
          </a:xfrm>
          <a:prstGeom prst="ellipse">
            <a:avLst/>
          </a:prstGeom>
          <a:solidFill>
            <a:srgbClr val="FF896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8" name="Google Shape;58;p22"/>
          <p:cNvSpPr/>
          <p:nvPr/>
        </p:nvSpPr>
        <p:spPr>
          <a:xfrm>
            <a:off x="16375347" y="7110456"/>
            <a:ext cx="617018" cy="617018"/>
          </a:xfrm>
          <a:prstGeom prst="ellipse">
            <a:avLst/>
          </a:prstGeom>
          <a:solidFill>
            <a:srgbClr val="83978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 name="Google Shape;59;p22"/>
          <p:cNvSpPr/>
          <p:nvPr/>
        </p:nvSpPr>
        <p:spPr>
          <a:xfrm>
            <a:off x="16375347" y="7901030"/>
            <a:ext cx="617018" cy="617018"/>
          </a:xfrm>
          <a:prstGeom prst="ellipse">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Name">
  <p:cSld name="Topic Name 2">
    <p:spTree>
      <p:nvGrpSpPr>
        <p:cNvPr id="60" name="Shape 60"/>
        <p:cNvGrpSpPr/>
        <p:nvPr/>
      </p:nvGrpSpPr>
      <p:grpSpPr>
        <a:xfrm>
          <a:off x="0" y="0"/>
          <a:ext cx="0" cy="0"/>
          <a:chOff x="0" y="0"/>
          <a:chExt cx="0" cy="0"/>
        </a:xfrm>
      </p:grpSpPr>
      <p:pic>
        <p:nvPicPr>
          <p:cNvPr id="61" name="Google Shape;61;p57"/>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62" name="Google Shape;62;p57"/>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lvl1pPr indent="-228600" lvl="0" marL="457200" algn="ctr">
              <a:lnSpc>
                <a:spcPct val="100000"/>
              </a:lnSpc>
              <a:spcBef>
                <a:spcPts val="1000"/>
              </a:spcBef>
              <a:spcAft>
                <a:spcPts val="0"/>
              </a:spcAft>
              <a:buSzPts val="2800"/>
              <a:buFont typeface="Arial"/>
              <a:buNone/>
              <a:defRPr b="1" sz="2800">
                <a:solidFill>
                  <a:schemeClr val="lt1"/>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pic>
        <p:nvPicPr>
          <p:cNvPr descr="A close up of a logo&#10;&#10;Description automatically generated" id="63" name="Google Shape;63;p57"/>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sisted Practice">
  <p:cSld name="Assisted Practice">
    <p:spTree>
      <p:nvGrpSpPr>
        <p:cNvPr id="64" name="Shape 64"/>
        <p:cNvGrpSpPr/>
        <p:nvPr/>
      </p:nvGrpSpPr>
      <p:grpSpPr>
        <a:xfrm>
          <a:off x="0" y="0"/>
          <a:ext cx="0" cy="0"/>
          <a:chOff x="0" y="0"/>
          <a:chExt cx="0" cy="0"/>
        </a:xfrm>
      </p:grpSpPr>
      <p:pic>
        <p:nvPicPr>
          <p:cNvPr id="65" name="Google Shape;65;p58"/>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descr="A close up of a logo&#10;&#10;Description automatically generated" id="66" name="Google Shape;66;p58"/>
          <p:cNvPicPr preferRelativeResize="0"/>
          <p:nvPr/>
        </p:nvPicPr>
        <p:blipFill rotWithShape="1">
          <a:blip r:embed="rId3">
            <a:alphaModFix/>
          </a:blip>
          <a:srcRect b="0" l="0" r="0" t="0"/>
          <a:stretch/>
        </p:blipFill>
        <p:spPr>
          <a:xfrm>
            <a:off x="0" y="0"/>
            <a:ext cx="16256000" cy="9144000"/>
          </a:xfrm>
          <a:prstGeom prst="rect">
            <a:avLst/>
          </a:prstGeom>
          <a:noFill/>
          <a:ln>
            <a:noFill/>
          </a:ln>
        </p:spPr>
      </p:pic>
      <p:sp>
        <p:nvSpPr>
          <p:cNvPr id="67" name="Google Shape;67;p58"/>
          <p:cNvSpPr txBox="1"/>
          <p:nvPr>
            <p:ph type="title"/>
          </p:nvPr>
        </p:nvSpPr>
        <p:spPr>
          <a:xfrm>
            <a:off x="812800" y="436395"/>
            <a:ext cx="10666185" cy="66504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Arial"/>
              <a:buNone/>
              <a:defRPr b="1" sz="2800">
                <a:solidFill>
                  <a:schemeClr val="lt1"/>
                </a:solidFill>
                <a:latin typeface="Open Sans"/>
                <a:ea typeface="Open Sans"/>
                <a:cs typeface="Open Sans"/>
                <a:sym typeface="Open San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58"/>
          <p:cNvSpPr txBox="1"/>
          <p:nvPr>
            <p:ph idx="1" type="body"/>
          </p:nvPr>
        </p:nvSpPr>
        <p:spPr>
          <a:xfrm>
            <a:off x="1902091" y="2363465"/>
            <a:ext cx="12451817" cy="5527418"/>
          </a:xfrm>
          <a:prstGeom prst="rect">
            <a:avLst/>
          </a:prstGeom>
          <a:noFill/>
          <a:ln>
            <a:noFill/>
          </a:ln>
        </p:spPr>
        <p:txBody>
          <a:bodyPr anchorCtr="0" anchor="t" bIns="0" lIns="91425" spcFirstLastPara="1" rIns="91425" wrap="square" tIns="0">
            <a:normAutofit/>
          </a:bodyPr>
          <a:lstStyle>
            <a:lvl1pPr indent="-228600" lvl="0" marL="457200" algn="l">
              <a:lnSpc>
                <a:spcPct val="115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7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p:cSld name="Key Takeaways">
    <p:spTree>
      <p:nvGrpSpPr>
        <p:cNvPr id="69" name="Shape 69"/>
        <p:cNvGrpSpPr/>
        <p:nvPr/>
      </p:nvGrpSpPr>
      <p:grpSpPr>
        <a:xfrm>
          <a:off x="0" y="0"/>
          <a:ext cx="0" cy="0"/>
          <a:chOff x="0" y="0"/>
          <a:chExt cx="0" cy="0"/>
        </a:xfrm>
      </p:grpSpPr>
      <p:pic>
        <p:nvPicPr>
          <p:cNvPr descr="A close up of a sign&#10;&#10;Description automatically generated" id="70" name="Google Shape;70;p59"/>
          <p:cNvPicPr preferRelativeResize="0"/>
          <p:nvPr/>
        </p:nvPicPr>
        <p:blipFill rotWithShape="1">
          <a:blip r:embed="rId2">
            <a:alphaModFix/>
          </a:blip>
          <a:srcRect b="0" l="0" r="0" t="0"/>
          <a:stretch/>
        </p:blipFill>
        <p:spPr>
          <a:xfrm>
            <a:off x="0" y="0"/>
            <a:ext cx="16256000" cy="9144000"/>
          </a:xfrm>
          <a:prstGeom prst="rect">
            <a:avLst/>
          </a:prstGeom>
          <a:noFill/>
          <a:ln>
            <a:noFill/>
          </a:ln>
        </p:spPr>
      </p:pic>
      <p:pic>
        <p:nvPicPr>
          <p:cNvPr id="71" name="Google Shape;71;p59"/>
          <p:cNvPicPr preferRelativeResize="0"/>
          <p:nvPr/>
        </p:nvPicPr>
        <p:blipFill rotWithShape="1">
          <a:blip r:embed="rId3">
            <a:alphaModFix/>
          </a:blip>
          <a:srcRect b="0" l="0" r="0" t="0"/>
          <a:stretch/>
        </p:blipFill>
        <p:spPr>
          <a:xfrm>
            <a:off x="3302000" y="1186581"/>
            <a:ext cx="3975100" cy="365760"/>
          </a:xfrm>
          <a:prstGeom prst="rect">
            <a:avLst/>
          </a:prstGeom>
          <a:noFill/>
          <a:ln>
            <a:noFill/>
          </a:ln>
        </p:spPr>
      </p:pic>
      <p:sp>
        <p:nvSpPr>
          <p:cNvPr id="72" name="Google Shape;72;p59"/>
          <p:cNvSpPr/>
          <p:nvPr/>
        </p:nvSpPr>
        <p:spPr>
          <a:xfrm>
            <a:off x="2747395" y="769174"/>
            <a:ext cx="4819925" cy="523220"/>
          </a:xfrm>
          <a:prstGeom prst="rect">
            <a:avLst/>
          </a:prstGeom>
          <a:noFill/>
          <a:ln>
            <a:noFill/>
          </a:ln>
        </p:spPr>
        <p:txBody>
          <a:bodyPr anchorCtr="0" anchor="t" bIns="45700" lIns="91425" spcFirstLastPara="1" rIns="91425" wrap="square" tIns="45700">
            <a:spAutoFit/>
          </a:bodyPr>
          <a:lstStyle/>
          <a:p>
            <a:pPr indent="0" lvl="0" marL="228600" marR="0" rtl="0" algn="ctr">
              <a:lnSpc>
                <a:spcPct val="100000"/>
              </a:lnSpc>
              <a:spcBef>
                <a:spcPts val="0"/>
              </a:spcBef>
              <a:spcAft>
                <a:spcPts val="0"/>
              </a:spcAft>
              <a:buClr>
                <a:srgbClr val="3F3F3F"/>
              </a:buClr>
              <a:buSzPts val="2200"/>
              <a:buFont typeface="Arial"/>
              <a:buNone/>
            </a:pPr>
            <a:r>
              <a:rPr b="1" i="0" lang="en-US" sz="2800" u="none" cap="none" strike="noStrike">
                <a:solidFill>
                  <a:srgbClr val="3F3F3F"/>
                </a:solidFill>
                <a:latin typeface="Open Sans"/>
                <a:ea typeface="Open Sans"/>
                <a:cs typeface="Open Sans"/>
                <a:sym typeface="Open Sans"/>
              </a:rPr>
              <a:t>Key Takeaways</a:t>
            </a:r>
            <a:endParaRPr b="0" i="0" sz="1400" u="none" cap="none" strike="noStrike">
              <a:solidFill>
                <a:srgbClr val="000000"/>
              </a:solidFill>
              <a:latin typeface="Arial"/>
              <a:ea typeface="Arial"/>
              <a:cs typeface="Arial"/>
              <a:sym typeface="Arial"/>
            </a:endParaRPr>
          </a:p>
        </p:txBody>
      </p:sp>
      <p:sp>
        <p:nvSpPr>
          <p:cNvPr id="73" name="Google Shape;73;p59"/>
          <p:cNvSpPr txBox="1"/>
          <p:nvPr>
            <p:ph idx="1" type="body"/>
          </p:nvPr>
        </p:nvSpPr>
        <p:spPr>
          <a:xfrm>
            <a:off x="1306861" y="2180141"/>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74" name="Google Shape;74;p59"/>
          <p:cNvSpPr txBox="1"/>
          <p:nvPr>
            <p:ph idx="2" type="body"/>
          </p:nvPr>
        </p:nvSpPr>
        <p:spPr>
          <a:xfrm>
            <a:off x="1306861" y="3372838"/>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75" name="Google Shape;75;p59"/>
          <p:cNvSpPr txBox="1"/>
          <p:nvPr>
            <p:ph idx="3" type="body"/>
          </p:nvPr>
        </p:nvSpPr>
        <p:spPr>
          <a:xfrm>
            <a:off x="1306861" y="4565535"/>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76" name="Google Shape;76;p59"/>
          <p:cNvSpPr txBox="1"/>
          <p:nvPr>
            <p:ph idx="4" type="body"/>
          </p:nvPr>
        </p:nvSpPr>
        <p:spPr>
          <a:xfrm>
            <a:off x="1306861" y="5758233"/>
            <a:ext cx="8099408" cy="586248"/>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1000"/>
              </a:spcBef>
              <a:spcAft>
                <a:spcPts val="0"/>
              </a:spcAft>
              <a:buSzPts val="2800"/>
              <a:buFont typeface="Arial"/>
              <a:buNone/>
              <a:defRPr sz="2200">
                <a:solidFill>
                  <a:srgbClr val="3F3F3F"/>
                </a:solidFill>
                <a:latin typeface="Open Sans"/>
                <a:ea typeface="Open Sans"/>
                <a:cs typeface="Open Sans"/>
                <a:sym typeface="Open Sans"/>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Knowledge Check">
    <p:spTree>
      <p:nvGrpSpPr>
        <p:cNvPr id="77" name="Shape 77"/>
        <p:cNvGrpSpPr/>
        <p:nvPr/>
      </p:nvGrpSpPr>
      <p:grpSpPr>
        <a:xfrm>
          <a:off x="0" y="0"/>
          <a:ext cx="0" cy="0"/>
          <a:chOff x="0" y="0"/>
          <a:chExt cx="0" cy="0"/>
        </a:xfrm>
      </p:grpSpPr>
      <p:pic>
        <p:nvPicPr>
          <p:cNvPr id="78" name="Google Shape;78;p89"/>
          <p:cNvPicPr preferRelativeResize="0"/>
          <p:nvPr/>
        </p:nvPicPr>
        <p:blipFill rotWithShape="1">
          <a:blip r:embed="rId2">
            <a:alphaModFix/>
          </a:blip>
          <a:srcRect b="0" l="0" r="0" t="0"/>
          <a:stretch/>
        </p:blipFill>
        <p:spPr>
          <a:xfrm>
            <a:off x="0" y="0"/>
            <a:ext cx="16256000" cy="9144000"/>
          </a:xfrm>
          <a:prstGeom prst="rect">
            <a:avLst/>
          </a:prstGeom>
          <a:noFill/>
          <a:ln>
            <a:noFill/>
          </a:ln>
        </p:spPr>
      </p:pic>
      <p:sp>
        <p:nvSpPr>
          <p:cNvPr id="79" name="Google Shape;79;p89"/>
          <p:cNvSpPr/>
          <p:nvPr/>
        </p:nvSpPr>
        <p:spPr>
          <a:xfrm>
            <a:off x="8128000" y="4310390"/>
            <a:ext cx="4819925" cy="430887"/>
          </a:xfrm>
          <a:prstGeom prst="rect">
            <a:avLst/>
          </a:prstGeom>
          <a:noFill/>
          <a:ln>
            <a:noFill/>
          </a:ln>
        </p:spPr>
        <p:txBody>
          <a:bodyPr anchorCtr="0" anchor="t" bIns="0" lIns="91425" spcFirstLastPara="1" rIns="91425"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chemeClr val="lt1"/>
                </a:solidFill>
                <a:latin typeface="Open Sans"/>
                <a:ea typeface="Open Sans"/>
                <a:cs typeface="Open Sans"/>
                <a:sym typeface="Open Sans"/>
              </a:rPr>
              <a:t>Knowledge Check</a:t>
            </a:r>
            <a:endParaRPr b="0" i="0" sz="1400" u="none" cap="none" strike="noStrike">
              <a:solidFill>
                <a:srgbClr val="000000"/>
              </a:solidFill>
              <a:latin typeface="Arial"/>
              <a:ea typeface="Arial"/>
              <a:cs typeface="Arial"/>
              <a:sym typeface="Arial"/>
            </a:endParaRPr>
          </a:p>
        </p:txBody>
      </p:sp>
      <p:pic>
        <p:nvPicPr>
          <p:cNvPr descr="A close up of a logo&#10;&#10;Description automatically generated" id="80" name="Google Shape;80;p89"/>
          <p:cNvPicPr preferRelativeResize="0"/>
          <p:nvPr/>
        </p:nvPicPr>
        <p:blipFill rotWithShape="1">
          <a:blip r:embed="rId3">
            <a:alphaModFix/>
          </a:blip>
          <a:srcRect b="82917" l="15900" r="62653" t="0"/>
          <a:stretch/>
        </p:blipFill>
        <p:spPr>
          <a:xfrm>
            <a:off x="285750" y="0"/>
            <a:ext cx="3486150" cy="1562100"/>
          </a:xfrm>
          <a:prstGeom prst="rect">
            <a:avLst/>
          </a:prstGeom>
          <a:noFill/>
          <a:ln>
            <a:noFill/>
          </a:ln>
        </p:spPr>
      </p:pic>
    </p:spTree>
  </p:cSld>
  <p:clrMapOvr>
    <a:masterClrMapping/>
  </p:clrMapOvr>
  <p:extLst>
    <p:ext uri="{DCECCB84-F9BA-43D5-87BE-67443E8EF086}">
      <p15:sldGuideLst>
        <p15:guide id="1" orient="horz" pos="2880">
          <p15:clr>
            <a:srgbClr val="FBAE40"/>
          </p15:clr>
        </p15:guide>
        <p15:guide id="2" pos="5120">
          <p15:clr>
            <a:srgbClr val="FBAE40"/>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theme" Target="../theme/theme3.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2.xml"/><Relationship Id="rId10" Type="http://schemas.openxmlformats.org/officeDocument/2006/relationships/slideLayout" Target="../slideLayouts/slideLayout31.xml"/><Relationship Id="rId13" Type="http://schemas.openxmlformats.org/officeDocument/2006/relationships/slideLayout" Target="../slideLayouts/slideLayout34.xml"/><Relationship Id="rId12" Type="http://schemas.openxmlformats.org/officeDocument/2006/relationships/slideLayout" Target="../slideLayouts/slideLayout33.xml"/><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5" Type="http://schemas.openxmlformats.org/officeDocument/2006/relationships/slideLayout" Target="../slideLayouts/slideLayout36.xml"/><Relationship Id="rId14" Type="http://schemas.openxmlformats.org/officeDocument/2006/relationships/slideLayout" Target="../slideLayouts/slideLayout35.xml"/><Relationship Id="rId16" Type="http://schemas.openxmlformats.org/officeDocument/2006/relationships/theme" Target="../theme/theme4.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theme" Target="../theme/theme5.xml"/><Relationship Id="rId5" Type="http://schemas.openxmlformats.org/officeDocument/2006/relationships/slideLayout" Target="../slideLayouts/slideLayout41.xml"/><Relationship Id="rId6" Type="http://schemas.openxmlformats.org/officeDocument/2006/relationships/slideLayout" Target="../slideLayouts/slideLayout42.xml"/><Relationship Id="rId7" Type="http://schemas.openxmlformats.org/officeDocument/2006/relationships/slideLayout" Target="../slideLayouts/slideLayout43.xml"/><Relationship Id="rId8"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7"/>
          <p:cNvSpPr txBox="1"/>
          <p:nvPr>
            <p:ph type="title"/>
          </p:nvPr>
        </p:nvSpPr>
        <p:spPr>
          <a:xfrm>
            <a:off x="1117600" y="487363"/>
            <a:ext cx="14020801" cy="1766887"/>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7"/>
          <p:cNvSpPr txBox="1"/>
          <p:nvPr>
            <p:ph idx="1" type="body"/>
          </p:nvPr>
        </p:nvSpPr>
        <p:spPr>
          <a:xfrm>
            <a:off x="1117600" y="2433638"/>
            <a:ext cx="14020801" cy="580231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7"/>
          <p:cNvSpPr txBox="1"/>
          <p:nvPr>
            <p:ph idx="10" type="dt"/>
          </p:nvPr>
        </p:nvSpPr>
        <p:spPr>
          <a:xfrm>
            <a:off x="1117600" y="8475663"/>
            <a:ext cx="3657600" cy="48577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7"/>
          <p:cNvSpPr txBox="1"/>
          <p:nvPr>
            <p:ph idx="11" type="ftr"/>
          </p:nvPr>
        </p:nvSpPr>
        <p:spPr>
          <a:xfrm>
            <a:off x="5384800" y="8475663"/>
            <a:ext cx="5486400" cy="48577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7"/>
          <p:cNvSpPr txBox="1"/>
          <p:nvPr>
            <p:ph idx="12" type="sldNum"/>
          </p:nvPr>
        </p:nvSpPr>
        <p:spPr>
          <a:xfrm>
            <a:off x="11480800" y="8475663"/>
            <a:ext cx="3657600" cy="48577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880">
          <p15:clr>
            <a:srgbClr val="F26B43"/>
          </p15:clr>
        </p15:guide>
        <p15:guide id="2" pos="51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2" name="Shape 122"/>
        <p:cNvGrpSpPr/>
        <p:nvPr/>
      </p:nvGrpSpPr>
      <p:grpSpPr>
        <a:xfrm>
          <a:off x="0" y="0"/>
          <a:ext cx="0" cy="0"/>
          <a:chOff x="0" y="0"/>
          <a:chExt cx="0" cy="0"/>
        </a:xfrm>
      </p:grpSpPr>
      <p:sp>
        <p:nvSpPr>
          <p:cNvPr id="123" name="Google Shape;123;p56"/>
          <p:cNvSpPr txBox="1"/>
          <p:nvPr>
            <p:ph type="title"/>
          </p:nvPr>
        </p:nvSpPr>
        <p:spPr>
          <a:xfrm>
            <a:off x="1117600" y="487363"/>
            <a:ext cx="14020801" cy="1766887"/>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24" name="Google Shape;124;p56"/>
          <p:cNvSpPr txBox="1"/>
          <p:nvPr>
            <p:ph idx="1" type="body"/>
          </p:nvPr>
        </p:nvSpPr>
        <p:spPr>
          <a:xfrm>
            <a:off x="1117600" y="2433638"/>
            <a:ext cx="14020801" cy="580231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5" name="Google Shape;125;p56"/>
          <p:cNvSpPr txBox="1"/>
          <p:nvPr>
            <p:ph idx="10" type="dt"/>
          </p:nvPr>
        </p:nvSpPr>
        <p:spPr>
          <a:xfrm>
            <a:off x="1117600" y="8475663"/>
            <a:ext cx="3657600" cy="48577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26" name="Google Shape;126;p56"/>
          <p:cNvSpPr txBox="1"/>
          <p:nvPr>
            <p:ph idx="11" type="ftr"/>
          </p:nvPr>
        </p:nvSpPr>
        <p:spPr>
          <a:xfrm>
            <a:off x="5384800" y="8475663"/>
            <a:ext cx="5486400" cy="48577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27" name="Google Shape;127;p56"/>
          <p:cNvSpPr txBox="1"/>
          <p:nvPr>
            <p:ph idx="12" type="sldNum"/>
          </p:nvPr>
        </p:nvSpPr>
        <p:spPr>
          <a:xfrm>
            <a:off x="11480800" y="8475663"/>
            <a:ext cx="3657600" cy="48577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880">
          <p15:clr>
            <a:srgbClr val="F26B43"/>
          </p15:clr>
        </p15:guide>
        <p15:guide id="2" pos="512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8" name="Shape 198"/>
        <p:cNvGrpSpPr/>
        <p:nvPr/>
      </p:nvGrpSpPr>
      <p:grpSpPr>
        <a:xfrm>
          <a:off x="0" y="0"/>
          <a:ext cx="0" cy="0"/>
          <a:chOff x="0" y="0"/>
          <a:chExt cx="0" cy="0"/>
        </a:xfrm>
      </p:grpSpPr>
      <p:sp>
        <p:nvSpPr>
          <p:cNvPr id="199" name="Google Shape;199;p64"/>
          <p:cNvSpPr txBox="1"/>
          <p:nvPr>
            <p:ph type="title"/>
          </p:nvPr>
        </p:nvSpPr>
        <p:spPr>
          <a:xfrm>
            <a:off x="1117600" y="487363"/>
            <a:ext cx="14020801" cy="1766887"/>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00" name="Google Shape;200;p64"/>
          <p:cNvSpPr txBox="1"/>
          <p:nvPr>
            <p:ph idx="1" type="body"/>
          </p:nvPr>
        </p:nvSpPr>
        <p:spPr>
          <a:xfrm>
            <a:off x="1117600" y="2433638"/>
            <a:ext cx="14020801" cy="580231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1" name="Google Shape;201;p64"/>
          <p:cNvSpPr txBox="1"/>
          <p:nvPr>
            <p:ph idx="10" type="dt"/>
          </p:nvPr>
        </p:nvSpPr>
        <p:spPr>
          <a:xfrm>
            <a:off x="1117600" y="8475663"/>
            <a:ext cx="3657600" cy="48577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02" name="Google Shape;202;p64"/>
          <p:cNvSpPr txBox="1"/>
          <p:nvPr>
            <p:ph idx="11" type="ftr"/>
          </p:nvPr>
        </p:nvSpPr>
        <p:spPr>
          <a:xfrm>
            <a:off x="5384800" y="8475663"/>
            <a:ext cx="5486400" cy="48577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03" name="Google Shape;203;p64"/>
          <p:cNvSpPr txBox="1"/>
          <p:nvPr>
            <p:ph idx="12" type="sldNum"/>
          </p:nvPr>
        </p:nvSpPr>
        <p:spPr>
          <a:xfrm>
            <a:off x="11480800" y="8475663"/>
            <a:ext cx="3657600" cy="48577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3" name="Shape 323"/>
        <p:cNvGrpSpPr/>
        <p:nvPr/>
      </p:nvGrpSpPr>
      <p:grpSpPr>
        <a:xfrm>
          <a:off x="0" y="0"/>
          <a:ext cx="0" cy="0"/>
          <a:chOff x="0" y="0"/>
          <a:chExt cx="0" cy="0"/>
        </a:xfrm>
      </p:grpSpPr>
      <p:sp>
        <p:nvSpPr>
          <p:cNvPr id="324" name="Google Shape;324;p66"/>
          <p:cNvSpPr txBox="1"/>
          <p:nvPr>
            <p:ph type="title"/>
          </p:nvPr>
        </p:nvSpPr>
        <p:spPr>
          <a:xfrm>
            <a:off x="1117600" y="487363"/>
            <a:ext cx="14020801" cy="1766887"/>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25" name="Google Shape;325;p66"/>
          <p:cNvSpPr txBox="1"/>
          <p:nvPr>
            <p:ph idx="1" type="body"/>
          </p:nvPr>
        </p:nvSpPr>
        <p:spPr>
          <a:xfrm>
            <a:off x="1117600" y="2433638"/>
            <a:ext cx="14020801" cy="5802312"/>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6" name="Google Shape;326;p66"/>
          <p:cNvSpPr txBox="1"/>
          <p:nvPr>
            <p:ph idx="10" type="dt"/>
          </p:nvPr>
        </p:nvSpPr>
        <p:spPr>
          <a:xfrm>
            <a:off x="1117600" y="8475663"/>
            <a:ext cx="3657600" cy="48577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27" name="Google Shape;327;p66"/>
          <p:cNvSpPr txBox="1"/>
          <p:nvPr>
            <p:ph idx="11" type="ftr"/>
          </p:nvPr>
        </p:nvSpPr>
        <p:spPr>
          <a:xfrm>
            <a:off x="5384800" y="8475663"/>
            <a:ext cx="5486400" cy="48577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328" name="Google Shape;328;p66"/>
          <p:cNvSpPr txBox="1"/>
          <p:nvPr>
            <p:ph idx="12" type="sldNum"/>
          </p:nvPr>
        </p:nvSpPr>
        <p:spPr>
          <a:xfrm>
            <a:off x="11480800" y="8475663"/>
            <a:ext cx="3657600" cy="48577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4.png"/><Relationship Id="rId5" Type="http://schemas.openxmlformats.org/officeDocument/2006/relationships/image" Target="../media/image3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4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 Id="rId3" Type="http://schemas.openxmlformats.org/officeDocument/2006/relationships/image" Target="../media/image2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4.png"/><Relationship Id="rId5" Type="http://schemas.openxmlformats.org/officeDocument/2006/relationships/image" Target="../media/image3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hyperlink" Target="https://s33046.pcdn.co/wp-content/uploads/2020/03/azure-databricks-integration-with-other-services-.png" TargetMode="External"/><Relationship Id="rId5" Type="http://schemas.openxmlformats.org/officeDocument/2006/relationships/image" Target="../media/image3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4.png"/><Relationship Id="rId5"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53"/>
          <p:cNvSpPr txBox="1"/>
          <p:nvPr>
            <p:ph idx="1" type="body"/>
          </p:nvPr>
        </p:nvSpPr>
        <p:spPr>
          <a:xfrm>
            <a:off x="8120585" y="4114800"/>
            <a:ext cx="6960049" cy="914400"/>
          </a:xfrm>
          <a:prstGeom prst="rect">
            <a:avLst/>
          </a:prstGeom>
          <a:noFill/>
          <a:ln>
            <a:noFill/>
          </a:ln>
        </p:spPr>
        <p:txBody>
          <a:bodyPr anchorCtr="0" anchor="t" bIns="91425" lIns="91425" spcFirstLastPara="1" rIns="91425" wrap="square" tIns="91425">
            <a:noAutofit/>
          </a:bodyPr>
          <a:lstStyle/>
          <a:p>
            <a:pPr indent="-228600" lvl="0" marL="457200" rtl="0" algn="ctr">
              <a:lnSpc>
                <a:spcPct val="90000"/>
              </a:lnSpc>
              <a:spcBef>
                <a:spcPts val="1000"/>
              </a:spcBef>
              <a:spcAft>
                <a:spcPts val="0"/>
              </a:spcAft>
              <a:buSzPts val="2800"/>
              <a:buFont typeface="Arial"/>
              <a:buNone/>
            </a:pPr>
            <a:r>
              <a:rPr lang="en-US"/>
              <a:t>Data Exploration and Transformation in Azure Databricks</a:t>
            </a:r>
            <a:endParaRPr b="0"/>
          </a:p>
          <a:p>
            <a:pPr indent="-228600" lvl="0" marL="457200" rtl="0" algn="ctr">
              <a:lnSpc>
                <a:spcPct val="90000"/>
              </a:lnSpc>
              <a:spcBef>
                <a:spcPts val="1000"/>
              </a:spcBef>
              <a:spcAft>
                <a:spcPts val="0"/>
              </a:spcAft>
              <a:buSzPts val="2800"/>
              <a:buFont typeface="Arial"/>
              <a:buNone/>
            </a:pPr>
            <a:r>
              <a:t/>
            </a:r>
            <a:endParaRPr/>
          </a:p>
          <a:p>
            <a:pPr indent="0" lvl="0" marL="0" rtl="0" algn="ctr">
              <a:lnSpc>
                <a:spcPct val="90000"/>
              </a:lnSpc>
              <a:spcBef>
                <a:spcPts val="1000"/>
              </a:spcBef>
              <a:spcAft>
                <a:spcPts val="0"/>
              </a:spcAft>
              <a:buSzPts val="28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40"/>
          <p:cNvSpPr txBox="1"/>
          <p:nvPr>
            <p:ph type="title"/>
          </p:nvPr>
        </p:nvSpPr>
        <p:spPr>
          <a:xfrm>
            <a:off x="-10160" y="252180"/>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Reading Data in CSV Format</a:t>
            </a:r>
            <a:endParaRPr/>
          </a:p>
        </p:txBody>
      </p:sp>
      <p:pic>
        <p:nvPicPr>
          <p:cNvPr id="493" name="Google Shape;493;p40"/>
          <p:cNvPicPr preferRelativeResize="0"/>
          <p:nvPr/>
        </p:nvPicPr>
        <p:blipFill rotWithShape="1">
          <a:blip r:embed="rId3">
            <a:alphaModFix/>
          </a:blip>
          <a:srcRect b="0" l="0" r="0" t="0"/>
          <a:stretch/>
        </p:blipFill>
        <p:spPr>
          <a:xfrm>
            <a:off x="4697122" y="760639"/>
            <a:ext cx="6863491" cy="365760"/>
          </a:xfrm>
          <a:prstGeom prst="rect">
            <a:avLst/>
          </a:prstGeom>
          <a:noFill/>
          <a:ln>
            <a:noFill/>
          </a:ln>
        </p:spPr>
      </p:pic>
      <p:sp>
        <p:nvSpPr>
          <p:cNvPr id="494" name="Google Shape;494;p40"/>
          <p:cNvSpPr/>
          <p:nvPr/>
        </p:nvSpPr>
        <p:spPr>
          <a:xfrm>
            <a:off x="3638487" y="1547813"/>
            <a:ext cx="9088468" cy="915469"/>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The data in a CSV formatted file can be imported in Azure using the help import option.</a:t>
            </a:r>
            <a:endParaRPr b="0" i="0" sz="2200" u="none" cap="none" strike="noStrike">
              <a:solidFill>
                <a:schemeClr val="lt1"/>
              </a:solidFill>
              <a:latin typeface="Open Sans"/>
              <a:ea typeface="Open Sans"/>
              <a:cs typeface="Open Sans"/>
              <a:sym typeface="Open Sans"/>
            </a:endParaRPr>
          </a:p>
        </p:txBody>
      </p:sp>
      <p:sp>
        <p:nvSpPr>
          <p:cNvPr id="495" name="Google Shape;495;p40"/>
          <p:cNvSpPr txBox="1"/>
          <p:nvPr/>
        </p:nvSpPr>
        <p:spPr>
          <a:xfrm>
            <a:off x="3204322" y="7433313"/>
            <a:ext cx="9920381"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rgbClr val="000000"/>
                </a:solidFill>
                <a:latin typeface="Open Sans"/>
                <a:ea typeface="Open Sans"/>
                <a:cs typeface="Open Sans"/>
                <a:sym typeface="Open Sans"/>
              </a:rPr>
              <a:t>Source: https://docs.microsoft.com/en-us/learn/wwl-data-ai/read-write-data-azure-databricks/media/import-archive.png</a:t>
            </a:r>
            <a:endParaRPr b="0" i="0" sz="1400" u="none" cap="none" strike="noStrike">
              <a:solidFill>
                <a:srgbClr val="000000"/>
              </a:solidFill>
              <a:latin typeface="Arial"/>
              <a:ea typeface="Arial"/>
              <a:cs typeface="Arial"/>
              <a:sym typeface="Arial"/>
            </a:endParaRPr>
          </a:p>
        </p:txBody>
      </p:sp>
      <p:pic>
        <p:nvPicPr>
          <p:cNvPr id="496" name="Google Shape;496;p40"/>
          <p:cNvPicPr preferRelativeResize="0"/>
          <p:nvPr/>
        </p:nvPicPr>
        <p:blipFill rotWithShape="1">
          <a:blip r:embed="rId4">
            <a:alphaModFix/>
          </a:blip>
          <a:srcRect b="0" l="0" r="0" t="0"/>
          <a:stretch/>
        </p:blipFill>
        <p:spPr>
          <a:xfrm>
            <a:off x="2087882" y="2998675"/>
            <a:ext cx="12157259" cy="4185965"/>
          </a:xfrm>
          <a:prstGeom prst="rect">
            <a:avLst/>
          </a:prstGeom>
          <a:noFill/>
          <a:ln cap="sq" cmpd="thickThin" w="9525">
            <a:solidFill>
              <a:srgbClr val="000000"/>
            </a:solidFill>
            <a:prstDash val="solid"/>
            <a:miter lim="800000"/>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41"/>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Reading Data in JSON Format</a:t>
            </a:r>
            <a:endParaRPr/>
          </a:p>
        </p:txBody>
      </p:sp>
      <p:sp>
        <p:nvSpPr>
          <p:cNvPr id="502" name="Google Shape;502;p41"/>
          <p:cNvSpPr txBox="1"/>
          <p:nvPr>
            <p:ph idx="1" type="body"/>
          </p:nvPr>
        </p:nvSpPr>
        <p:spPr>
          <a:xfrm>
            <a:off x="2186109" y="3292459"/>
            <a:ext cx="12451817" cy="5527418"/>
          </a:xfrm>
          <a:prstGeom prst="rect">
            <a:avLst/>
          </a:prstGeom>
          <a:noFill/>
          <a:ln>
            <a:noFill/>
          </a:ln>
        </p:spPr>
        <p:txBody>
          <a:bodyPr anchorCtr="0" anchor="t" bIns="0" lIns="91425" spcFirstLastPara="1" rIns="91425" wrap="square" tIns="0">
            <a:normAutofit/>
          </a:bodyPr>
          <a:lstStyle/>
          <a:p>
            <a:pPr indent="-228600" lvl="0" marL="457200" rtl="0" algn="l">
              <a:lnSpc>
                <a:spcPct val="115000"/>
              </a:lnSpc>
              <a:spcBef>
                <a:spcPts val="1000"/>
              </a:spcBef>
              <a:spcAft>
                <a:spcPts val="0"/>
              </a:spcAft>
              <a:buSzPts val="2800"/>
              <a:buFont typeface="Arial"/>
              <a:buNone/>
            </a:pPr>
            <a:r>
              <a:rPr lang="en-US"/>
              <a:t>To read JSON data, use:</a:t>
            </a:r>
            <a:endParaRPr/>
          </a:p>
          <a:p>
            <a:pPr indent="-228600" lvl="0" marL="457200" rtl="0" algn="l">
              <a:lnSpc>
                <a:spcPct val="115000"/>
              </a:lnSpc>
              <a:spcBef>
                <a:spcPts val="1000"/>
              </a:spcBef>
              <a:spcAft>
                <a:spcPts val="0"/>
              </a:spcAft>
              <a:buSzPts val="2800"/>
              <a:buFont typeface="Arial"/>
              <a:buNone/>
            </a:pPr>
            <a:r>
              <a:t/>
            </a:r>
            <a:endParaRPr/>
          </a:p>
          <a:p>
            <a:pPr indent="-228600" lvl="0" marL="457200" rtl="0" algn="l">
              <a:lnSpc>
                <a:spcPct val="115000"/>
              </a:lnSpc>
              <a:spcBef>
                <a:spcPts val="1000"/>
              </a:spcBef>
              <a:spcAft>
                <a:spcPts val="0"/>
              </a:spcAft>
              <a:buSzPts val="2800"/>
              <a:buFont typeface="Arial"/>
              <a:buNone/>
            </a:pPr>
            <a:r>
              <a:t/>
            </a:r>
            <a:endParaRPr/>
          </a:p>
          <a:p>
            <a:pPr indent="-228600" lvl="0" marL="457200" rtl="0" algn="l">
              <a:lnSpc>
                <a:spcPct val="115000"/>
              </a:lnSpc>
              <a:spcBef>
                <a:spcPts val="1000"/>
              </a:spcBef>
              <a:spcAft>
                <a:spcPts val="0"/>
              </a:spcAft>
              <a:buSzPts val="2800"/>
              <a:buFont typeface="Arial"/>
              <a:buNone/>
            </a:pPr>
            <a:r>
              <a:t/>
            </a:r>
            <a:endParaRPr/>
          </a:p>
          <a:p>
            <a:pPr indent="-228600" lvl="0" marL="457200" rtl="0" algn="l">
              <a:lnSpc>
                <a:spcPct val="115000"/>
              </a:lnSpc>
              <a:spcBef>
                <a:spcPts val="1000"/>
              </a:spcBef>
              <a:spcAft>
                <a:spcPts val="0"/>
              </a:spcAft>
              <a:buSzPts val="2800"/>
              <a:buFont typeface="Arial"/>
              <a:buNone/>
            </a:pPr>
            <a:r>
              <a:t/>
            </a:r>
            <a:endParaRPr/>
          </a:p>
          <a:p>
            <a:pPr indent="-228600" lvl="0" marL="457200" rtl="0" algn="l">
              <a:lnSpc>
                <a:spcPct val="115000"/>
              </a:lnSpc>
              <a:spcBef>
                <a:spcPts val="1000"/>
              </a:spcBef>
              <a:spcAft>
                <a:spcPts val="0"/>
              </a:spcAft>
              <a:buSzPts val="2800"/>
              <a:buFont typeface="Arial"/>
              <a:buNone/>
            </a:pPr>
            <a:r>
              <a:t/>
            </a:r>
            <a:endParaRPr/>
          </a:p>
        </p:txBody>
      </p:sp>
      <p:pic>
        <p:nvPicPr>
          <p:cNvPr id="503" name="Google Shape;503;p41"/>
          <p:cNvPicPr preferRelativeResize="0"/>
          <p:nvPr/>
        </p:nvPicPr>
        <p:blipFill rotWithShape="1">
          <a:blip r:embed="rId3">
            <a:alphaModFix/>
          </a:blip>
          <a:srcRect b="0" l="0" r="0" t="0"/>
          <a:stretch/>
        </p:blipFill>
        <p:spPr>
          <a:xfrm>
            <a:off x="4423438" y="760639"/>
            <a:ext cx="7455462" cy="365760"/>
          </a:xfrm>
          <a:prstGeom prst="rect">
            <a:avLst/>
          </a:prstGeom>
          <a:noFill/>
          <a:ln>
            <a:noFill/>
          </a:ln>
        </p:spPr>
      </p:pic>
      <p:sp>
        <p:nvSpPr>
          <p:cNvPr id="504" name="Google Shape;504;p41"/>
          <p:cNvSpPr/>
          <p:nvPr/>
        </p:nvSpPr>
        <p:spPr>
          <a:xfrm>
            <a:off x="2722880" y="5231130"/>
            <a:ext cx="5819177" cy="136749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1"/>
          <p:cNvSpPr/>
          <p:nvPr/>
        </p:nvSpPr>
        <p:spPr>
          <a:xfrm>
            <a:off x="2214881" y="6776278"/>
            <a:ext cx="5994399" cy="1565603"/>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6" name="Google Shape;506;p41"/>
          <p:cNvGrpSpPr/>
          <p:nvPr/>
        </p:nvGrpSpPr>
        <p:grpSpPr>
          <a:xfrm>
            <a:off x="2466997" y="4133849"/>
            <a:ext cx="8239104" cy="1562099"/>
            <a:chOff x="2374899" y="4133850"/>
            <a:chExt cx="11506201" cy="1818244"/>
          </a:xfrm>
        </p:grpSpPr>
        <p:grpSp>
          <p:nvGrpSpPr>
            <p:cNvPr id="507" name="Google Shape;507;p41"/>
            <p:cNvGrpSpPr/>
            <p:nvPr/>
          </p:nvGrpSpPr>
          <p:grpSpPr>
            <a:xfrm>
              <a:off x="2374899" y="4133850"/>
              <a:ext cx="11506201" cy="1818244"/>
              <a:chOff x="3223425" y="2277862"/>
              <a:chExt cx="8477851" cy="3216185"/>
            </a:xfrm>
          </p:grpSpPr>
          <p:sp>
            <p:nvSpPr>
              <p:cNvPr id="508" name="Google Shape;508;p41"/>
              <p:cNvSpPr/>
              <p:nvPr/>
            </p:nvSpPr>
            <p:spPr>
              <a:xfrm>
                <a:off x="3233205" y="3033476"/>
                <a:ext cx="8451373" cy="2369579"/>
              </a:xfrm>
              <a:prstGeom prst="rect">
                <a:avLst/>
              </a:prstGeom>
              <a:solidFill>
                <a:srgbClr val="666666"/>
              </a:solidFill>
              <a:ln cap="flat" cmpd="sng" w="9525">
                <a:solidFill>
                  <a:srgbClr val="CCCCCC"/>
                </a:solidFill>
                <a:prstDash val="solid"/>
                <a:round/>
                <a:headEnd len="sm" w="sm" type="none"/>
                <a:tailEnd len="sm" w="sm" type="none"/>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1"/>
              <p:cNvSpPr/>
              <p:nvPr/>
            </p:nvSpPr>
            <p:spPr>
              <a:xfrm>
                <a:off x="3223426" y="2277862"/>
                <a:ext cx="8477850" cy="835157"/>
              </a:xfrm>
              <a:prstGeom prst="round2SameRect">
                <a:avLst>
                  <a:gd fmla="val 27454" name="adj1"/>
                  <a:gd fmla="val 0" name="adj2"/>
                </a:avLst>
              </a:prstGeom>
              <a:solidFill>
                <a:srgbClr val="CCCCCC"/>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US" sz="2000" u="none" cap="none" strike="noStrike">
                    <a:solidFill>
                      <a:srgbClr val="000000"/>
                    </a:solidFill>
                    <a:latin typeface="Open Sans"/>
                    <a:ea typeface="Open Sans"/>
                    <a:cs typeface="Open Sans"/>
                    <a:sym typeface="Open Sans"/>
                  </a:rPr>
                  <a:t>Example: Single-line mode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2200" u="none" cap="none" strike="noStrike">
                    <a:solidFill>
                      <a:srgbClr val="000000"/>
                    </a:solidFill>
                    <a:latin typeface="Open Sans"/>
                    <a:ea typeface="Open Sans"/>
                    <a:cs typeface="Open Sans"/>
                    <a:sym typeface="Open Sans"/>
                  </a:rPr>
                  <a:t> </a:t>
                </a:r>
                <a:endParaRPr b="0" i="0" sz="1400" u="none" cap="none" strike="noStrike">
                  <a:solidFill>
                    <a:srgbClr val="000000"/>
                  </a:solidFill>
                  <a:latin typeface="Arial"/>
                  <a:ea typeface="Arial"/>
                  <a:cs typeface="Arial"/>
                  <a:sym typeface="Arial"/>
                </a:endParaRPr>
              </a:p>
            </p:txBody>
          </p:sp>
          <p:sp>
            <p:nvSpPr>
              <p:cNvPr id="510" name="Google Shape;510;p41"/>
              <p:cNvSpPr/>
              <p:nvPr/>
            </p:nvSpPr>
            <p:spPr>
              <a:xfrm>
                <a:off x="3223425" y="5398047"/>
                <a:ext cx="8459700" cy="96000"/>
              </a:xfrm>
              <a:prstGeom prst="rect">
                <a:avLst/>
              </a:prstGeom>
              <a:solidFill>
                <a:srgbClr val="B7B7B7"/>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1" name="Google Shape;511;p41"/>
            <p:cNvSpPr txBox="1"/>
            <p:nvPr/>
          </p:nvSpPr>
          <p:spPr>
            <a:xfrm>
              <a:off x="2518105" y="4980550"/>
              <a:ext cx="10953748" cy="4657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Courier New"/>
                  <a:ea typeface="Courier New"/>
                  <a:cs typeface="Courier New"/>
                  <a:sym typeface="Courier New"/>
                </a:rPr>
                <a:t>val df = spark.read.json("example.json")</a:t>
              </a:r>
              <a:endParaRPr b="0" i="0" sz="1400" u="none" cap="none" strike="noStrike">
                <a:solidFill>
                  <a:srgbClr val="000000"/>
                </a:solidFill>
                <a:latin typeface="Arial"/>
                <a:ea typeface="Arial"/>
                <a:cs typeface="Arial"/>
                <a:sym typeface="Arial"/>
              </a:endParaRPr>
            </a:p>
          </p:txBody>
        </p:sp>
      </p:grpSp>
      <p:grpSp>
        <p:nvGrpSpPr>
          <p:cNvPr id="512" name="Google Shape;512;p41"/>
          <p:cNvGrpSpPr/>
          <p:nvPr/>
        </p:nvGrpSpPr>
        <p:grpSpPr>
          <a:xfrm>
            <a:off x="2447948" y="6172197"/>
            <a:ext cx="10429852" cy="2019300"/>
            <a:chOff x="2348296" y="4111676"/>
            <a:chExt cx="14565659" cy="2350415"/>
          </a:xfrm>
        </p:grpSpPr>
        <p:grpSp>
          <p:nvGrpSpPr>
            <p:cNvPr id="513" name="Google Shape;513;p41"/>
            <p:cNvGrpSpPr/>
            <p:nvPr/>
          </p:nvGrpSpPr>
          <p:grpSpPr>
            <a:xfrm>
              <a:off x="2348296" y="4111676"/>
              <a:ext cx="14565659" cy="2350415"/>
              <a:chOff x="3203824" y="2238640"/>
              <a:chExt cx="10732081" cy="4157513"/>
            </a:xfrm>
          </p:grpSpPr>
          <p:sp>
            <p:nvSpPr>
              <p:cNvPr id="514" name="Google Shape;514;p41"/>
              <p:cNvSpPr/>
              <p:nvPr/>
            </p:nvSpPr>
            <p:spPr>
              <a:xfrm>
                <a:off x="3213603" y="3033476"/>
                <a:ext cx="10702699" cy="3205790"/>
              </a:xfrm>
              <a:prstGeom prst="rect">
                <a:avLst/>
              </a:prstGeom>
              <a:solidFill>
                <a:srgbClr val="666666"/>
              </a:solidFill>
              <a:ln cap="flat" cmpd="sng" w="9525">
                <a:solidFill>
                  <a:srgbClr val="CCCCCC"/>
                </a:solidFill>
                <a:prstDash val="solid"/>
                <a:round/>
                <a:headEnd len="sm" w="sm" type="none"/>
                <a:tailEnd len="sm" w="sm" type="none"/>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1"/>
              <p:cNvSpPr/>
              <p:nvPr/>
            </p:nvSpPr>
            <p:spPr>
              <a:xfrm>
                <a:off x="3203824" y="2238640"/>
                <a:ext cx="10732081" cy="902108"/>
              </a:xfrm>
              <a:prstGeom prst="round2SameRect">
                <a:avLst>
                  <a:gd fmla="val 27454" name="adj1"/>
                  <a:gd fmla="val 0" name="adj2"/>
                </a:avLst>
              </a:prstGeom>
              <a:solidFill>
                <a:srgbClr val="CCCCCC"/>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b="0" i="0" lang="en-US" sz="2000" u="none" cap="none" strike="noStrike">
                    <a:solidFill>
                      <a:srgbClr val="000000"/>
                    </a:solidFill>
                    <a:latin typeface="Open Sans"/>
                    <a:ea typeface="Open Sans"/>
                    <a:cs typeface="Open Sans"/>
                    <a:sym typeface="Open Sans"/>
                  </a:rPr>
                  <a:t>Example: Multiline mode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US" sz="2200" u="none" cap="none" strike="noStrike">
                    <a:solidFill>
                      <a:srgbClr val="000000"/>
                    </a:solidFill>
                    <a:latin typeface="Open Sans"/>
                    <a:ea typeface="Open Sans"/>
                    <a:cs typeface="Open Sans"/>
                    <a:sym typeface="Open Sans"/>
                  </a:rPr>
                  <a:t> </a:t>
                </a:r>
                <a:endParaRPr b="0" i="0" sz="1400" u="none" cap="none" strike="noStrike">
                  <a:solidFill>
                    <a:srgbClr val="000000"/>
                  </a:solidFill>
                  <a:latin typeface="Arial"/>
                  <a:ea typeface="Arial"/>
                  <a:cs typeface="Arial"/>
                  <a:sym typeface="Arial"/>
                </a:endParaRPr>
              </a:p>
            </p:txBody>
          </p:sp>
          <p:sp>
            <p:nvSpPr>
              <p:cNvPr id="516" name="Google Shape;516;p41"/>
              <p:cNvSpPr/>
              <p:nvPr/>
            </p:nvSpPr>
            <p:spPr>
              <a:xfrm>
                <a:off x="3243026" y="6221706"/>
                <a:ext cx="10692878" cy="174447"/>
              </a:xfrm>
              <a:prstGeom prst="rect">
                <a:avLst/>
              </a:prstGeom>
              <a:solidFill>
                <a:srgbClr val="B7B7B7"/>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7" name="Google Shape;517;p41"/>
            <p:cNvSpPr txBox="1"/>
            <p:nvPr/>
          </p:nvSpPr>
          <p:spPr>
            <a:xfrm>
              <a:off x="2521191" y="4758812"/>
              <a:ext cx="14366160" cy="118220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0" i="0" lang="en-US" sz="2000" u="none" cap="none" strike="noStrike">
                  <a:solidFill>
                    <a:srgbClr val="FFFFFF"/>
                  </a:solidFill>
                  <a:latin typeface="Courier New"/>
                  <a:ea typeface="Courier New"/>
                  <a:cs typeface="Courier New"/>
                  <a:sym typeface="Courier New"/>
                </a:rPr>
                <a:t>val mdf = spark.read.option("multiline","true").json("/tmp/demo.json")</a:t>
              </a:r>
              <a:br>
                <a:rPr b="0" i="0" lang="en-US" sz="2000" u="none" cap="none" strike="noStrike">
                  <a:solidFill>
                    <a:srgbClr val="FFFFFF"/>
                  </a:solidFill>
                  <a:latin typeface="Courier New"/>
                  <a:ea typeface="Courier New"/>
                  <a:cs typeface="Courier New"/>
                  <a:sym typeface="Courier New"/>
                </a:rPr>
              </a:br>
              <a:r>
                <a:rPr b="0" i="0" lang="en-US" sz="2000" u="none" cap="none" strike="noStrike">
                  <a:solidFill>
                    <a:srgbClr val="FFFFFF"/>
                  </a:solidFill>
                  <a:latin typeface="Courier New"/>
                  <a:ea typeface="Courier New"/>
                  <a:cs typeface="Courier New"/>
                  <a:sym typeface="Courier New"/>
                </a:rPr>
                <a:t>mdf.show(false)</a:t>
              </a:r>
              <a:endParaRPr b="0" i="0" sz="1400" u="none" cap="none" strike="noStrike">
                <a:solidFill>
                  <a:srgbClr val="000000"/>
                </a:solidFill>
                <a:latin typeface="Arial"/>
                <a:ea typeface="Arial"/>
                <a:cs typeface="Arial"/>
                <a:sym typeface="Arial"/>
              </a:endParaRPr>
            </a:p>
          </p:txBody>
        </p:sp>
      </p:grpSp>
      <p:sp>
        <p:nvSpPr>
          <p:cNvPr id="518" name="Google Shape;518;p41"/>
          <p:cNvSpPr/>
          <p:nvPr/>
        </p:nvSpPr>
        <p:spPr>
          <a:xfrm>
            <a:off x="2448718" y="1314450"/>
            <a:ext cx="11358563" cy="1562100"/>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Databricks allows importing JSON-formatted files in single-line or multiline mode.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 In single line mode, JSON files can be divided into many parts that can be read simultaneously.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42"/>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Reading Data in Parquet Format</a:t>
            </a:r>
            <a:endParaRPr/>
          </a:p>
        </p:txBody>
      </p:sp>
      <p:sp>
        <p:nvSpPr>
          <p:cNvPr id="524" name="Google Shape;524;p42"/>
          <p:cNvSpPr txBox="1"/>
          <p:nvPr>
            <p:ph idx="1" type="body"/>
          </p:nvPr>
        </p:nvSpPr>
        <p:spPr>
          <a:xfrm>
            <a:off x="1881309" y="1787509"/>
            <a:ext cx="12451817" cy="5527418"/>
          </a:xfrm>
          <a:prstGeom prst="rect">
            <a:avLst/>
          </a:prstGeom>
          <a:noFill/>
          <a:ln>
            <a:noFill/>
          </a:ln>
        </p:spPr>
        <p:txBody>
          <a:bodyPr anchorCtr="0" anchor="t" bIns="0" lIns="91425" spcFirstLastPara="1" rIns="91425" wrap="square" tIns="0">
            <a:normAutofit/>
          </a:bodyPr>
          <a:lstStyle/>
          <a:p>
            <a:pPr indent="-228600" lvl="0" marL="457200" rtl="0" algn="l">
              <a:lnSpc>
                <a:spcPct val="115000"/>
              </a:lnSpc>
              <a:spcBef>
                <a:spcPts val="1000"/>
              </a:spcBef>
              <a:spcAft>
                <a:spcPts val="0"/>
              </a:spcAft>
              <a:buSzPts val="2800"/>
              <a:buFont typeface="Arial"/>
              <a:buNone/>
            </a:pPr>
            <a:r>
              <a:t/>
            </a:r>
            <a:endParaRPr/>
          </a:p>
          <a:p>
            <a:pPr indent="-228600" lvl="0" marL="457200" rtl="0" algn="l">
              <a:lnSpc>
                <a:spcPct val="115000"/>
              </a:lnSpc>
              <a:spcBef>
                <a:spcPts val="1000"/>
              </a:spcBef>
              <a:spcAft>
                <a:spcPts val="0"/>
              </a:spcAft>
              <a:buSzPts val="2800"/>
              <a:buFont typeface="Arial"/>
              <a:buNone/>
            </a:pPr>
            <a:r>
              <a:t/>
            </a:r>
            <a:endParaRPr/>
          </a:p>
        </p:txBody>
      </p:sp>
      <p:pic>
        <p:nvPicPr>
          <p:cNvPr id="525" name="Google Shape;525;p42"/>
          <p:cNvPicPr preferRelativeResize="0"/>
          <p:nvPr/>
        </p:nvPicPr>
        <p:blipFill rotWithShape="1">
          <a:blip r:embed="rId3">
            <a:alphaModFix/>
          </a:blip>
          <a:srcRect b="0" l="0" r="0" t="0"/>
          <a:stretch/>
        </p:blipFill>
        <p:spPr>
          <a:xfrm>
            <a:off x="4031614" y="760639"/>
            <a:ext cx="8201010" cy="365760"/>
          </a:xfrm>
          <a:prstGeom prst="rect">
            <a:avLst/>
          </a:prstGeom>
          <a:noFill/>
          <a:ln>
            <a:noFill/>
          </a:ln>
        </p:spPr>
      </p:pic>
      <p:sp>
        <p:nvSpPr>
          <p:cNvPr id="526" name="Google Shape;526;p42"/>
          <p:cNvSpPr/>
          <p:nvPr/>
        </p:nvSpPr>
        <p:spPr>
          <a:xfrm>
            <a:off x="4513580" y="3021330"/>
            <a:ext cx="5819177" cy="136749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2"/>
          <p:cNvSpPr/>
          <p:nvPr/>
        </p:nvSpPr>
        <p:spPr>
          <a:xfrm>
            <a:off x="2214881" y="6776278"/>
            <a:ext cx="5994399" cy="1565603"/>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8" name="Google Shape;528;p42"/>
          <p:cNvGrpSpPr/>
          <p:nvPr/>
        </p:nvGrpSpPr>
        <p:grpSpPr>
          <a:xfrm>
            <a:off x="2374900" y="4114800"/>
            <a:ext cx="11512933" cy="2222695"/>
            <a:chOff x="2374900" y="4133850"/>
            <a:chExt cx="11512933" cy="2222695"/>
          </a:xfrm>
        </p:grpSpPr>
        <p:grpSp>
          <p:nvGrpSpPr>
            <p:cNvPr id="529" name="Google Shape;529;p42"/>
            <p:cNvGrpSpPr/>
            <p:nvPr/>
          </p:nvGrpSpPr>
          <p:grpSpPr>
            <a:xfrm>
              <a:off x="2374900" y="4133850"/>
              <a:ext cx="11512933" cy="2222695"/>
              <a:chOff x="3223426" y="2277862"/>
              <a:chExt cx="8482811" cy="3931595"/>
            </a:xfrm>
          </p:grpSpPr>
          <p:sp>
            <p:nvSpPr>
              <p:cNvPr id="530" name="Google Shape;530;p42"/>
              <p:cNvSpPr/>
              <p:nvPr/>
            </p:nvSpPr>
            <p:spPr>
              <a:xfrm>
                <a:off x="3226929" y="3033477"/>
                <a:ext cx="8464380" cy="3119476"/>
              </a:xfrm>
              <a:prstGeom prst="rect">
                <a:avLst/>
              </a:prstGeom>
              <a:solidFill>
                <a:srgbClr val="666666"/>
              </a:solidFill>
              <a:ln cap="flat" cmpd="sng" w="9525">
                <a:solidFill>
                  <a:srgbClr val="CCCCCC"/>
                </a:solidFill>
                <a:prstDash val="solid"/>
                <a:round/>
                <a:headEnd len="sm" w="sm" type="none"/>
                <a:tailEnd len="sm" w="sm" type="none"/>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42"/>
              <p:cNvSpPr/>
              <p:nvPr/>
            </p:nvSpPr>
            <p:spPr>
              <a:xfrm>
                <a:off x="3223426" y="2277862"/>
                <a:ext cx="8477850" cy="835157"/>
              </a:xfrm>
              <a:prstGeom prst="round2SameRect">
                <a:avLst>
                  <a:gd fmla="val 27454" name="adj1"/>
                  <a:gd fmla="val 0" name="adj2"/>
                </a:avLst>
              </a:prstGeom>
              <a:solidFill>
                <a:srgbClr val="CCCCCC"/>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200" u="none" cap="none" strike="noStrike">
                    <a:solidFill>
                      <a:srgbClr val="000000"/>
                    </a:solidFill>
                    <a:latin typeface="Open Sans"/>
                    <a:ea typeface="Open Sans"/>
                    <a:cs typeface="Open Sans"/>
                    <a:sym typeface="Open Sans"/>
                  </a:rPr>
                  <a:t>Example: </a:t>
                </a:r>
                <a:endParaRPr b="0" i="0" sz="2200" u="none" cap="none" strike="noStrike">
                  <a:solidFill>
                    <a:srgbClr val="000000"/>
                  </a:solidFill>
                  <a:latin typeface="Open Sans"/>
                  <a:ea typeface="Open Sans"/>
                  <a:cs typeface="Open Sans"/>
                  <a:sym typeface="Open Sans"/>
                </a:endParaRPr>
              </a:p>
            </p:txBody>
          </p:sp>
          <p:sp>
            <p:nvSpPr>
              <p:cNvPr id="532" name="Google Shape;532;p42"/>
              <p:cNvSpPr/>
              <p:nvPr/>
            </p:nvSpPr>
            <p:spPr>
              <a:xfrm>
                <a:off x="3246537" y="6113457"/>
                <a:ext cx="8459700" cy="96000"/>
              </a:xfrm>
              <a:prstGeom prst="rect">
                <a:avLst/>
              </a:prstGeom>
              <a:solidFill>
                <a:srgbClr val="B7B7B7"/>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3" name="Google Shape;533;p42"/>
            <p:cNvSpPr txBox="1"/>
            <p:nvPr/>
          </p:nvSpPr>
          <p:spPr>
            <a:xfrm>
              <a:off x="2651125" y="5180113"/>
              <a:ext cx="10953749"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Courier New"/>
                  <a:ea typeface="Courier New"/>
                  <a:cs typeface="Courier New"/>
                  <a:sym typeface="Courier New"/>
                </a:rPr>
                <a:t>data = </a:t>
              </a:r>
              <a:r>
                <a:rPr b="0" i="0" lang="en-US" sz="2200" u="none" cap="none" strike="noStrike">
                  <a:solidFill>
                    <a:schemeClr val="lt1"/>
                  </a:solidFill>
                  <a:latin typeface="Courier New"/>
                  <a:ea typeface="Courier New"/>
                  <a:cs typeface="Courier New"/>
                  <a:sym typeface="Courier New"/>
                </a:rPr>
                <a:t>spark.read.parquet("/tmp/Parquetfile")</a:t>
              </a:r>
              <a:endParaRPr b="0" i="0" sz="2200" u="none" cap="none" strike="noStrike">
                <a:solidFill>
                  <a:schemeClr val="lt1"/>
                </a:solidFill>
                <a:latin typeface="Courier New"/>
                <a:ea typeface="Courier New"/>
                <a:cs typeface="Courier New"/>
                <a:sym typeface="Courier New"/>
              </a:endParaRPr>
            </a:p>
          </p:txBody>
        </p:sp>
      </p:grpSp>
      <p:sp>
        <p:nvSpPr>
          <p:cNvPr id="534" name="Google Shape;534;p42"/>
          <p:cNvSpPr/>
          <p:nvPr/>
        </p:nvSpPr>
        <p:spPr>
          <a:xfrm>
            <a:off x="3257550" y="1812925"/>
            <a:ext cx="9715500" cy="1101725"/>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2200" u="none" cap="none" strike="noStrike">
                <a:solidFill>
                  <a:schemeClr val="lt1"/>
                </a:solidFill>
                <a:latin typeface="Open Sans"/>
                <a:ea typeface="Open Sans"/>
                <a:cs typeface="Open Sans"/>
                <a:sym typeface="Open Sans"/>
              </a:rPr>
              <a:t>Parquet file format provides optimizations for querying, and it is more efficient than CSV or JSON.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43"/>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Writing Data</a:t>
            </a:r>
            <a:endParaRPr/>
          </a:p>
        </p:txBody>
      </p:sp>
      <p:pic>
        <p:nvPicPr>
          <p:cNvPr id="540" name="Google Shape;540;p43"/>
          <p:cNvPicPr preferRelativeResize="0"/>
          <p:nvPr/>
        </p:nvPicPr>
        <p:blipFill rotWithShape="1">
          <a:blip r:embed="rId3">
            <a:alphaModFix/>
          </a:blip>
          <a:srcRect b="0" l="0" r="0" t="0"/>
          <a:stretch/>
        </p:blipFill>
        <p:spPr>
          <a:xfrm>
            <a:off x="6496556" y="760639"/>
            <a:ext cx="3309226" cy="365760"/>
          </a:xfrm>
          <a:prstGeom prst="rect">
            <a:avLst/>
          </a:prstGeom>
          <a:noFill/>
          <a:ln>
            <a:noFill/>
          </a:ln>
        </p:spPr>
      </p:pic>
      <p:sp>
        <p:nvSpPr>
          <p:cNvPr id="541" name="Google Shape;541;p43"/>
          <p:cNvSpPr/>
          <p:nvPr/>
        </p:nvSpPr>
        <p:spPr>
          <a:xfrm>
            <a:off x="2722880" y="5231130"/>
            <a:ext cx="5819177" cy="136749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3"/>
          <p:cNvSpPr/>
          <p:nvPr/>
        </p:nvSpPr>
        <p:spPr>
          <a:xfrm>
            <a:off x="2214881" y="3158490"/>
            <a:ext cx="8026400" cy="144877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3" name="Google Shape;543;p43"/>
          <p:cNvGrpSpPr/>
          <p:nvPr/>
        </p:nvGrpSpPr>
        <p:grpSpPr>
          <a:xfrm>
            <a:off x="2339041" y="4133851"/>
            <a:ext cx="11645900" cy="2228850"/>
            <a:chOff x="2374899" y="4133850"/>
            <a:chExt cx="11506201" cy="2660845"/>
          </a:xfrm>
        </p:grpSpPr>
        <p:grpSp>
          <p:nvGrpSpPr>
            <p:cNvPr id="544" name="Google Shape;544;p43"/>
            <p:cNvGrpSpPr/>
            <p:nvPr/>
          </p:nvGrpSpPr>
          <p:grpSpPr>
            <a:xfrm>
              <a:off x="2374899" y="4133850"/>
              <a:ext cx="11506201" cy="2660845"/>
              <a:chOff x="3223425" y="2277862"/>
              <a:chExt cx="8477851" cy="4706613"/>
            </a:xfrm>
          </p:grpSpPr>
          <p:sp>
            <p:nvSpPr>
              <p:cNvPr id="545" name="Google Shape;545;p43"/>
              <p:cNvSpPr/>
              <p:nvPr/>
            </p:nvSpPr>
            <p:spPr>
              <a:xfrm>
                <a:off x="3241575" y="3033475"/>
                <a:ext cx="8423400" cy="3855000"/>
              </a:xfrm>
              <a:prstGeom prst="rect">
                <a:avLst/>
              </a:prstGeom>
              <a:solidFill>
                <a:srgbClr val="666666"/>
              </a:solidFill>
              <a:ln cap="flat" cmpd="sng" w="9525">
                <a:solidFill>
                  <a:srgbClr val="CCCCCC"/>
                </a:solidFill>
                <a:prstDash val="solid"/>
                <a:round/>
                <a:headEnd len="sm" w="sm" type="none"/>
                <a:tailEnd len="sm" w="sm" type="none"/>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3"/>
              <p:cNvSpPr/>
              <p:nvPr/>
            </p:nvSpPr>
            <p:spPr>
              <a:xfrm>
                <a:off x="3223426" y="2277862"/>
                <a:ext cx="8477850" cy="835157"/>
              </a:xfrm>
              <a:prstGeom prst="round2SameRect">
                <a:avLst>
                  <a:gd fmla="val 27454" name="adj1"/>
                  <a:gd fmla="val 0" name="adj2"/>
                </a:avLst>
              </a:prstGeom>
              <a:solidFill>
                <a:srgbClr val="CCCCCC"/>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2200" u="none" cap="none" strike="noStrike">
                    <a:solidFill>
                      <a:srgbClr val="3F3F3F"/>
                    </a:solidFill>
                    <a:latin typeface="Open Sans"/>
                    <a:ea typeface="Open Sans"/>
                    <a:cs typeface="Open Sans"/>
                    <a:sym typeface="Open Sans"/>
                  </a:rPr>
                  <a:t>Example</a:t>
                </a:r>
                <a:r>
                  <a:rPr b="0" i="0" lang="en-US" sz="2200" u="none" cap="none" strike="noStrike">
                    <a:solidFill>
                      <a:srgbClr val="000000"/>
                    </a:solidFill>
                    <a:latin typeface="Open Sans"/>
                    <a:ea typeface="Open Sans"/>
                    <a:cs typeface="Open Sans"/>
                    <a:sym typeface="Open Sans"/>
                  </a:rPr>
                  <a:t>: </a:t>
                </a:r>
                <a:endParaRPr b="0" i="0" sz="2200" u="none" cap="none" strike="noStrike">
                  <a:solidFill>
                    <a:srgbClr val="000000"/>
                  </a:solidFill>
                  <a:latin typeface="Open Sans"/>
                  <a:ea typeface="Open Sans"/>
                  <a:cs typeface="Open Sans"/>
                  <a:sym typeface="Open Sans"/>
                </a:endParaRPr>
              </a:p>
            </p:txBody>
          </p:sp>
          <p:sp>
            <p:nvSpPr>
              <p:cNvPr id="547" name="Google Shape;547;p43"/>
              <p:cNvSpPr/>
              <p:nvPr/>
            </p:nvSpPr>
            <p:spPr>
              <a:xfrm>
                <a:off x="3223425" y="6888475"/>
                <a:ext cx="8459700" cy="96000"/>
              </a:xfrm>
              <a:prstGeom prst="rect">
                <a:avLst/>
              </a:prstGeom>
              <a:solidFill>
                <a:srgbClr val="B7B7B7"/>
              </a:solidFill>
              <a:ln>
                <a:noFill/>
              </a:ln>
              <a:effectLst>
                <a:outerShdw blurRad="57150" rotWithShape="0" algn="bl" dir="2820000" dist="19050">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8" name="Google Shape;548;p43"/>
            <p:cNvSpPr txBox="1"/>
            <p:nvPr/>
          </p:nvSpPr>
          <p:spPr>
            <a:xfrm>
              <a:off x="2500464" y="5180114"/>
              <a:ext cx="11230064" cy="5144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Courier New"/>
                  <a:ea typeface="Courier New"/>
                  <a:cs typeface="Courier New"/>
                  <a:sym typeface="Courier New"/>
                </a:rPr>
                <a:t>df.write.format("csv").mode("overwrite").save("/my-file/demo-csv")</a:t>
              </a:r>
              <a:endParaRPr b="0" i="0" sz="2200" u="none" cap="none" strike="noStrike">
                <a:solidFill>
                  <a:schemeClr val="lt1"/>
                </a:solidFill>
                <a:latin typeface="Courier New"/>
                <a:ea typeface="Courier New"/>
                <a:cs typeface="Courier New"/>
                <a:sym typeface="Courier New"/>
              </a:endParaRPr>
            </a:p>
          </p:txBody>
        </p:sp>
      </p:grpSp>
      <p:sp>
        <p:nvSpPr>
          <p:cNvPr id="549" name="Google Shape;549;p43"/>
          <p:cNvSpPr/>
          <p:nvPr/>
        </p:nvSpPr>
        <p:spPr>
          <a:xfrm>
            <a:off x="2282637" y="1773237"/>
            <a:ext cx="11753849" cy="1065213"/>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Apache Spark is used to write data frame into disk and data into multiple files.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45"/>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800"/>
              <a:buFont typeface="Arial"/>
              <a:buNone/>
            </a:pPr>
            <a:r>
              <a:rPr lang="en-US"/>
              <a:t>Introduction to DataFrames in Azure Databricks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4"/>
          <p:cNvSpPr txBox="1"/>
          <p:nvPr>
            <p:ph type="title"/>
          </p:nvPr>
        </p:nvSpPr>
        <p:spPr>
          <a:xfrm>
            <a:off x="-99370" y="252181"/>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Business Scenario</a:t>
            </a:r>
            <a:endParaRPr/>
          </a:p>
        </p:txBody>
      </p:sp>
      <p:pic>
        <p:nvPicPr>
          <p:cNvPr id="560" name="Google Shape;560;p44"/>
          <p:cNvPicPr preferRelativeResize="0"/>
          <p:nvPr/>
        </p:nvPicPr>
        <p:blipFill rotWithShape="1">
          <a:blip r:embed="rId3">
            <a:alphaModFix/>
          </a:blip>
          <a:srcRect b="0" l="0" r="0" t="0"/>
          <a:stretch/>
        </p:blipFill>
        <p:spPr>
          <a:xfrm>
            <a:off x="5762957" y="747203"/>
            <a:ext cx="4551667" cy="346493"/>
          </a:xfrm>
          <a:prstGeom prst="rect">
            <a:avLst/>
          </a:prstGeom>
          <a:noFill/>
          <a:ln>
            <a:noFill/>
          </a:ln>
        </p:spPr>
      </p:pic>
      <p:sp>
        <p:nvSpPr>
          <p:cNvPr id="561" name="Google Shape;561;p44"/>
          <p:cNvSpPr/>
          <p:nvPr/>
        </p:nvSpPr>
        <p:spPr>
          <a:xfrm>
            <a:off x="3858979" y="5448761"/>
            <a:ext cx="9354481" cy="2780840"/>
          </a:xfrm>
          <a:prstGeom prst="roundRect">
            <a:avLst>
              <a:gd fmla="val 8803" name="adj"/>
            </a:avLst>
          </a:prstGeom>
          <a:solidFill>
            <a:srgbClr val="FAEFDE"/>
          </a:solidFill>
          <a:ln cap="flat" cmpd="sng" w="25400">
            <a:solidFill>
              <a:srgbClr val="E9B561"/>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15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Understand the concepts to handle data with various file system permissions and use advanced methods in DataFrames.</a:t>
            </a:r>
            <a:endParaRPr b="0" i="0" sz="2200" u="none" cap="none" strike="noStrike">
              <a:solidFill>
                <a:srgbClr val="3F3F3F"/>
              </a:solidFill>
              <a:latin typeface="Open Sans"/>
              <a:ea typeface="Open Sans"/>
              <a:cs typeface="Open Sans"/>
              <a:sym typeface="Open Sans"/>
            </a:endParaRPr>
          </a:p>
        </p:txBody>
      </p:sp>
      <p:sp>
        <p:nvSpPr>
          <p:cNvPr id="562" name="Google Shape;562;p44"/>
          <p:cNvSpPr/>
          <p:nvPr/>
        </p:nvSpPr>
        <p:spPr>
          <a:xfrm>
            <a:off x="3681296" y="2241154"/>
            <a:ext cx="9624255" cy="2374533"/>
          </a:xfrm>
          <a:prstGeom prst="roundRect">
            <a:avLst>
              <a:gd fmla="val 8839" name="adj"/>
            </a:avLst>
          </a:prstGeom>
          <a:solidFill>
            <a:srgbClr val="EFF2F5"/>
          </a:solidFill>
          <a:ln cap="flat" cmpd="sng" w="25400">
            <a:solidFill>
              <a:srgbClr val="B0C8DE"/>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You are a senior data analyst who can read, write, and manipulate data in various file formats using Azure Databricks. Now, you will learn the concepts of DataFrames in Azure Databricks.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br>
              <a:rPr b="0" i="0" lang="en-US" sz="2200" u="none" cap="none" strike="noStrike">
                <a:solidFill>
                  <a:srgbClr val="3F3F3F"/>
                </a:solidFill>
                <a:latin typeface="Open Sans"/>
                <a:ea typeface="Open Sans"/>
                <a:cs typeface="Open Sans"/>
                <a:sym typeface="Open Sans"/>
              </a:rPr>
            </a:br>
            <a:endParaRPr b="0" i="0" sz="2200" u="none" cap="none" strike="noStrike">
              <a:solidFill>
                <a:srgbClr val="3F3F3F"/>
              </a:solidFill>
              <a:latin typeface="Open Sans"/>
              <a:ea typeface="Open Sans"/>
              <a:cs typeface="Open Sans"/>
              <a:sym typeface="Open Sans"/>
            </a:endParaRPr>
          </a:p>
        </p:txBody>
      </p:sp>
      <p:grpSp>
        <p:nvGrpSpPr>
          <p:cNvPr id="563" name="Google Shape;563;p44"/>
          <p:cNvGrpSpPr/>
          <p:nvPr/>
        </p:nvGrpSpPr>
        <p:grpSpPr>
          <a:xfrm>
            <a:off x="2837752" y="1743794"/>
            <a:ext cx="3788037" cy="878320"/>
            <a:chOff x="2708012" y="2976563"/>
            <a:chExt cx="3788037" cy="878320"/>
          </a:xfrm>
        </p:grpSpPr>
        <p:sp>
          <p:nvSpPr>
            <p:cNvPr id="564" name="Google Shape;564;p44"/>
            <p:cNvSpPr/>
            <p:nvPr/>
          </p:nvSpPr>
          <p:spPr>
            <a:xfrm>
              <a:off x="2708012" y="2976563"/>
              <a:ext cx="3788037" cy="878320"/>
            </a:xfrm>
            <a:prstGeom prst="roundRect">
              <a:avLst>
                <a:gd fmla="val 16667" name="adj"/>
              </a:avLst>
            </a:prstGeom>
            <a:solidFill>
              <a:schemeClr val="lt1"/>
            </a:solidFill>
            <a:ln cap="flat" cmpd="sng" w="25400">
              <a:solidFill>
                <a:srgbClr val="B0C8DE"/>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Problem Statement:</a:t>
              </a:r>
              <a:endParaRPr b="0" i="0" sz="2200" u="none" cap="none" strike="noStrike">
                <a:solidFill>
                  <a:srgbClr val="FFFFFF"/>
                </a:solidFill>
                <a:latin typeface="Arial"/>
                <a:ea typeface="Arial"/>
                <a:cs typeface="Arial"/>
                <a:sym typeface="Arial"/>
              </a:endParaRPr>
            </a:p>
          </p:txBody>
        </p:sp>
        <p:pic>
          <p:nvPicPr>
            <p:cNvPr id="565" name="Google Shape;565;p44"/>
            <p:cNvPicPr preferRelativeResize="0"/>
            <p:nvPr/>
          </p:nvPicPr>
          <p:blipFill rotWithShape="1">
            <a:blip r:embed="rId4">
              <a:alphaModFix/>
            </a:blip>
            <a:srcRect b="0" l="0" r="0" t="0"/>
            <a:stretch/>
          </p:blipFill>
          <p:spPr>
            <a:xfrm>
              <a:off x="2817550" y="3053562"/>
              <a:ext cx="624468" cy="724323"/>
            </a:xfrm>
            <a:prstGeom prst="rect">
              <a:avLst/>
            </a:prstGeom>
            <a:noFill/>
            <a:ln>
              <a:noFill/>
            </a:ln>
          </p:spPr>
        </p:pic>
      </p:grpSp>
      <p:grpSp>
        <p:nvGrpSpPr>
          <p:cNvPr id="566" name="Google Shape;566;p44"/>
          <p:cNvGrpSpPr/>
          <p:nvPr/>
        </p:nvGrpSpPr>
        <p:grpSpPr>
          <a:xfrm>
            <a:off x="2742502" y="5111112"/>
            <a:ext cx="3788037" cy="878320"/>
            <a:chOff x="2837752" y="5111112"/>
            <a:chExt cx="3788037" cy="878320"/>
          </a:xfrm>
        </p:grpSpPr>
        <p:sp>
          <p:nvSpPr>
            <p:cNvPr id="567" name="Google Shape;567;p44"/>
            <p:cNvSpPr/>
            <p:nvPr/>
          </p:nvSpPr>
          <p:spPr>
            <a:xfrm>
              <a:off x="2837752" y="5111112"/>
              <a:ext cx="3788037" cy="878320"/>
            </a:xfrm>
            <a:prstGeom prst="roundRect">
              <a:avLst>
                <a:gd fmla="val 16667" name="adj"/>
              </a:avLst>
            </a:prstGeom>
            <a:solidFill>
              <a:schemeClr val="lt1"/>
            </a:solidFill>
            <a:ln cap="flat" cmpd="sng" w="25400">
              <a:solidFill>
                <a:srgbClr val="E9B561"/>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Objectives:</a:t>
              </a:r>
              <a:endParaRPr b="0" i="0" sz="2200" u="none" cap="none" strike="noStrike">
                <a:solidFill>
                  <a:srgbClr val="FFFFFF"/>
                </a:solidFill>
                <a:latin typeface="Arial"/>
                <a:ea typeface="Arial"/>
                <a:cs typeface="Arial"/>
                <a:sym typeface="Arial"/>
              </a:endParaRPr>
            </a:p>
          </p:txBody>
        </p:sp>
        <p:pic>
          <p:nvPicPr>
            <p:cNvPr id="568" name="Google Shape;568;p44"/>
            <p:cNvPicPr preferRelativeResize="0"/>
            <p:nvPr/>
          </p:nvPicPr>
          <p:blipFill rotWithShape="1">
            <a:blip r:embed="rId5">
              <a:alphaModFix/>
            </a:blip>
            <a:srcRect b="0" l="0" r="0" t="0"/>
            <a:stretch/>
          </p:blipFill>
          <p:spPr>
            <a:xfrm>
              <a:off x="2947290" y="5215295"/>
              <a:ext cx="669954" cy="669954"/>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46"/>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DataFrame</a:t>
            </a:r>
            <a:endParaRPr/>
          </a:p>
        </p:txBody>
      </p:sp>
      <p:pic>
        <p:nvPicPr>
          <p:cNvPr id="574" name="Google Shape;574;p46"/>
          <p:cNvPicPr preferRelativeResize="0"/>
          <p:nvPr/>
        </p:nvPicPr>
        <p:blipFill rotWithShape="1">
          <a:blip r:embed="rId3">
            <a:alphaModFix/>
          </a:blip>
          <a:srcRect b="0" l="0" r="0" t="0"/>
          <a:stretch/>
        </p:blipFill>
        <p:spPr>
          <a:xfrm>
            <a:off x="6633551" y="760639"/>
            <a:ext cx="3035237" cy="365760"/>
          </a:xfrm>
          <a:prstGeom prst="rect">
            <a:avLst/>
          </a:prstGeom>
          <a:noFill/>
          <a:ln>
            <a:noFill/>
          </a:ln>
        </p:spPr>
      </p:pic>
      <p:sp>
        <p:nvSpPr>
          <p:cNvPr id="575" name="Google Shape;575;p46"/>
          <p:cNvSpPr/>
          <p:nvPr/>
        </p:nvSpPr>
        <p:spPr>
          <a:xfrm>
            <a:off x="2722880" y="5231130"/>
            <a:ext cx="5819177" cy="136749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6"/>
          <p:cNvSpPr/>
          <p:nvPr/>
        </p:nvSpPr>
        <p:spPr>
          <a:xfrm>
            <a:off x="2214881" y="6776278"/>
            <a:ext cx="5994399" cy="1565603"/>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6"/>
          <p:cNvSpPr/>
          <p:nvPr/>
        </p:nvSpPr>
        <p:spPr>
          <a:xfrm>
            <a:off x="2232024" y="1585913"/>
            <a:ext cx="11807825" cy="1367491"/>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It is a spark Application Programming Interface (API) that facilitates a wide range of functions such as select columns, join, filter, and aggregate, which helps in solving common data analysis problems efficiently.</a:t>
            </a:r>
            <a:endParaRPr b="0" i="0" sz="1400" u="none" cap="none" strike="noStrike">
              <a:solidFill>
                <a:srgbClr val="000000"/>
              </a:solidFill>
              <a:latin typeface="Arial"/>
              <a:ea typeface="Arial"/>
              <a:cs typeface="Arial"/>
              <a:sym typeface="Arial"/>
            </a:endParaRPr>
          </a:p>
        </p:txBody>
      </p:sp>
      <p:pic>
        <p:nvPicPr>
          <p:cNvPr id="578" name="Google Shape;578;p46"/>
          <p:cNvPicPr preferRelativeResize="0"/>
          <p:nvPr/>
        </p:nvPicPr>
        <p:blipFill rotWithShape="1">
          <a:blip r:embed="rId4">
            <a:alphaModFix/>
          </a:blip>
          <a:srcRect b="0" l="0" r="0" t="0"/>
          <a:stretch/>
        </p:blipFill>
        <p:spPr>
          <a:xfrm>
            <a:off x="3295460" y="3956303"/>
            <a:ext cx="9738115" cy="3917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7"/>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DataFrame in Azure Databricks</a:t>
            </a:r>
            <a:endParaRPr/>
          </a:p>
        </p:txBody>
      </p:sp>
      <p:pic>
        <p:nvPicPr>
          <p:cNvPr id="584" name="Google Shape;584;p47"/>
          <p:cNvPicPr preferRelativeResize="0"/>
          <p:nvPr/>
        </p:nvPicPr>
        <p:blipFill rotWithShape="1">
          <a:blip r:embed="rId3">
            <a:alphaModFix/>
          </a:blip>
          <a:srcRect b="0" l="0" r="0" t="0"/>
          <a:stretch/>
        </p:blipFill>
        <p:spPr>
          <a:xfrm>
            <a:off x="4091263" y="760639"/>
            <a:ext cx="8119812" cy="365760"/>
          </a:xfrm>
          <a:prstGeom prst="rect">
            <a:avLst/>
          </a:prstGeom>
          <a:noFill/>
          <a:ln>
            <a:noFill/>
          </a:ln>
        </p:spPr>
      </p:pic>
      <p:sp>
        <p:nvSpPr>
          <p:cNvPr id="585" name="Google Shape;585;p47"/>
          <p:cNvSpPr/>
          <p:nvPr/>
        </p:nvSpPr>
        <p:spPr>
          <a:xfrm>
            <a:off x="2214881" y="3158490"/>
            <a:ext cx="8026400" cy="144877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6" name="Google Shape;586;p47"/>
          <p:cNvPicPr preferRelativeResize="0"/>
          <p:nvPr/>
        </p:nvPicPr>
        <p:blipFill rotWithShape="1">
          <a:blip r:embed="rId4">
            <a:alphaModFix/>
          </a:blip>
          <a:srcRect b="0" l="0" r="0" t="0"/>
          <a:stretch/>
        </p:blipFill>
        <p:spPr>
          <a:xfrm>
            <a:off x="5846364" y="3895724"/>
            <a:ext cx="4634988" cy="4105275"/>
          </a:xfrm>
          <a:prstGeom prst="rect">
            <a:avLst/>
          </a:prstGeom>
          <a:noFill/>
          <a:ln>
            <a:noFill/>
          </a:ln>
        </p:spPr>
      </p:pic>
      <p:sp>
        <p:nvSpPr>
          <p:cNvPr id="587" name="Google Shape;587;p47"/>
          <p:cNvSpPr/>
          <p:nvPr/>
        </p:nvSpPr>
        <p:spPr>
          <a:xfrm>
            <a:off x="2727325" y="1924050"/>
            <a:ext cx="10912475" cy="1066800"/>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2200" u="none" cap="none" strike="noStrike">
                <a:solidFill>
                  <a:schemeClr val="lt1"/>
                </a:solidFill>
                <a:latin typeface="Open Sans"/>
                <a:ea typeface="Open Sans"/>
                <a:cs typeface="Open Sans"/>
                <a:sym typeface="Open Sans"/>
              </a:rPr>
              <a:t>DataFrame in Azure Databricks is the common structured application programming interface (API) that represents data in row-column format.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48"/>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800"/>
              <a:buFont typeface="Arial"/>
              <a:buNone/>
            </a:pPr>
            <a:r>
              <a:rPr lang="en-US"/>
              <a:t>Advanced DataFrame Methods in Azure Databricks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49"/>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Advanced DataFrame Methods in Azure Databricks</a:t>
            </a:r>
            <a:endParaRPr/>
          </a:p>
        </p:txBody>
      </p:sp>
      <p:pic>
        <p:nvPicPr>
          <p:cNvPr id="598" name="Google Shape;598;p49"/>
          <p:cNvPicPr preferRelativeResize="0"/>
          <p:nvPr/>
        </p:nvPicPr>
        <p:blipFill rotWithShape="1">
          <a:blip r:embed="rId3">
            <a:alphaModFix/>
          </a:blip>
          <a:srcRect b="0" l="0" r="0" t="0"/>
          <a:stretch/>
        </p:blipFill>
        <p:spPr>
          <a:xfrm>
            <a:off x="1650186" y="760639"/>
            <a:ext cx="13001966" cy="365760"/>
          </a:xfrm>
          <a:prstGeom prst="rect">
            <a:avLst/>
          </a:prstGeom>
          <a:noFill/>
          <a:ln>
            <a:noFill/>
          </a:ln>
        </p:spPr>
      </p:pic>
      <p:sp>
        <p:nvSpPr>
          <p:cNvPr id="599" name="Google Shape;599;p49"/>
          <p:cNvSpPr/>
          <p:nvPr/>
        </p:nvSpPr>
        <p:spPr>
          <a:xfrm>
            <a:off x="2722880" y="5231130"/>
            <a:ext cx="5819177" cy="136749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9"/>
          <p:cNvSpPr/>
          <p:nvPr/>
        </p:nvSpPr>
        <p:spPr>
          <a:xfrm>
            <a:off x="2214881" y="6776278"/>
            <a:ext cx="5994399" cy="1565603"/>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1" name="Google Shape;601;p49"/>
          <p:cNvGrpSpPr/>
          <p:nvPr/>
        </p:nvGrpSpPr>
        <p:grpSpPr>
          <a:xfrm>
            <a:off x="6958424" y="3542919"/>
            <a:ext cx="7390622" cy="4710129"/>
            <a:chOff x="0" y="6981"/>
            <a:chExt cx="9558867" cy="5880601"/>
          </a:xfrm>
        </p:grpSpPr>
        <p:sp>
          <p:nvSpPr>
            <p:cNvPr id="602" name="Google Shape;602;p49"/>
            <p:cNvSpPr/>
            <p:nvPr/>
          </p:nvSpPr>
          <p:spPr>
            <a:xfrm>
              <a:off x="0" y="671181"/>
              <a:ext cx="9558867" cy="1134000"/>
            </a:xfrm>
            <a:prstGeom prst="roundRect">
              <a:avLst>
                <a:gd fmla="val 16667" name="adj"/>
              </a:avLst>
            </a:prstGeom>
            <a:solidFill>
              <a:schemeClr val="lt1">
                <a:alpha val="87843"/>
              </a:schemeClr>
            </a:solidFill>
            <a:ln cap="flat" cmpd="sng" w="25400">
              <a:solidFill>
                <a:srgbClr val="94ABB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49"/>
            <p:cNvSpPr/>
            <p:nvPr/>
          </p:nvSpPr>
          <p:spPr>
            <a:xfrm>
              <a:off x="477943" y="6981"/>
              <a:ext cx="6691206" cy="1328400"/>
            </a:xfrm>
            <a:prstGeom prst="roundRect">
              <a:avLst>
                <a:gd fmla="val 16667" name="adj"/>
              </a:avLst>
            </a:prstGeom>
            <a:solidFill>
              <a:srgbClr val="C7D3DD"/>
            </a:solidFill>
            <a:ln cap="flat" cmpd="sng" w="25400">
              <a:solidFill>
                <a:srgbClr val="A7BA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Date and time manipulation </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04" name="Google Shape;604;p49"/>
            <p:cNvSpPr/>
            <p:nvPr/>
          </p:nvSpPr>
          <p:spPr>
            <a:xfrm>
              <a:off x="0" y="2712381"/>
              <a:ext cx="9558867" cy="1134000"/>
            </a:xfrm>
            <a:prstGeom prst="roundRect">
              <a:avLst>
                <a:gd fmla="val 16667" name="adj"/>
              </a:avLst>
            </a:prstGeom>
            <a:solidFill>
              <a:schemeClr val="lt1">
                <a:alpha val="87843"/>
              </a:schemeClr>
            </a:solidFill>
            <a:ln cap="flat" cmpd="sng" w="25400">
              <a:solidFill>
                <a:srgbClr val="94ABB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49"/>
            <p:cNvSpPr/>
            <p:nvPr/>
          </p:nvSpPr>
          <p:spPr>
            <a:xfrm>
              <a:off x="477943" y="2048181"/>
              <a:ext cx="6691206" cy="1328400"/>
            </a:xfrm>
            <a:prstGeom prst="roundRect">
              <a:avLst>
                <a:gd fmla="val 16667" name="adj"/>
              </a:avLst>
            </a:prstGeom>
            <a:solidFill>
              <a:srgbClr val="C7D3DD"/>
            </a:solidFill>
            <a:ln cap="flat" cmpd="sng" w="25400">
              <a:solidFill>
                <a:srgbClr val="A7BA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Aggregate functions</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06" name="Google Shape;606;p49"/>
            <p:cNvSpPr/>
            <p:nvPr/>
          </p:nvSpPr>
          <p:spPr>
            <a:xfrm>
              <a:off x="0" y="4753582"/>
              <a:ext cx="9558867" cy="1134000"/>
            </a:xfrm>
            <a:prstGeom prst="roundRect">
              <a:avLst>
                <a:gd fmla="val 16667" name="adj"/>
              </a:avLst>
            </a:prstGeom>
            <a:solidFill>
              <a:schemeClr val="lt1">
                <a:alpha val="87843"/>
              </a:schemeClr>
            </a:solidFill>
            <a:ln cap="flat" cmpd="sng" w="25400">
              <a:solidFill>
                <a:srgbClr val="94ABB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49"/>
            <p:cNvSpPr/>
            <p:nvPr/>
          </p:nvSpPr>
          <p:spPr>
            <a:xfrm>
              <a:off x="477943" y="4089381"/>
              <a:ext cx="6691206" cy="1328400"/>
            </a:xfrm>
            <a:prstGeom prst="roundRect">
              <a:avLst>
                <a:gd fmla="val 16667" name="adj"/>
              </a:avLst>
            </a:prstGeom>
            <a:solidFill>
              <a:srgbClr val="C7D3DD"/>
            </a:solidFill>
            <a:ln cap="flat" cmpd="sng" w="25400">
              <a:solidFill>
                <a:srgbClr val="A7BA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Data deduplication</a:t>
              </a:r>
              <a:endParaRPr b="0" i="0" sz="2200" u="none" cap="none" strike="noStrike">
                <a:solidFill>
                  <a:srgbClr val="3F3F3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grpSp>
      <p:sp>
        <p:nvSpPr>
          <p:cNvPr id="608" name="Google Shape;608;p49"/>
          <p:cNvSpPr/>
          <p:nvPr/>
        </p:nvSpPr>
        <p:spPr>
          <a:xfrm>
            <a:off x="2363028" y="1562099"/>
            <a:ext cx="11626574" cy="1152939"/>
          </a:xfrm>
          <a:prstGeom prst="roundRect">
            <a:avLst>
              <a:gd fmla="val 16667" name="adj"/>
            </a:avLst>
          </a:prstGeom>
          <a:solidFill>
            <a:srgbClr val="009FB7"/>
          </a:solidFill>
          <a:ln cap="flat" cmpd="sng" w="9525">
            <a:solidFill>
              <a:srgbClr val="00849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Following are the advanced methods that data engineers can use to read, write, and transform data using DataFrames.</a:t>
            </a:r>
            <a:endParaRPr b="0" i="0" sz="1400" u="none" cap="none" strike="noStrike">
              <a:solidFill>
                <a:srgbClr val="000000"/>
              </a:solidFill>
              <a:latin typeface="Arial"/>
              <a:ea typeface="Arial"/>
              <a:cs typeface="Arial"/>
              <a:sym typeface="Arial"/>
            </a:endParaRPr>
          </a:p>
        </p:txBody>
      </p:sp>
      <p:pic>
        <p:nvPicPr>
          <p:cNvPr id="609" name="Google Shape;609;p49"/>
          <p:cNvPicPr preferRelativeResize="0"/>
          <p:nvPr/>
        </p:nvPicPr>
        <p:blipFill rotWithShape="1">
          <a:blip r:embed="rId4">
            <a:alphaModFix/>
          </a:blip>
          <a:srcRect b="0" l="0" r="0" t="0"/>
          <a:stretch/>
        </p:blipFill>
        <p:spPr>
          <a:xfrm>
            <a:off x="2060205" y="4052520"/>
            <a:ext cx="3547943" cy="34033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3"/>
          <p:cNvSpPr txBox="1"/>
          <p:nvPr>
            <p:ph idx="1" type="body"/>
          </p:nvPr>
        </p:nvSpPr>
        <p:spPr>
          <a:xfrm>
            <a:off x="1288269" y="3104744"/>
            <a:ext cx="8229600" cy="548640"/>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a:t>Describe Azure Databricks and DataFrames</a:t>
            </a:r>
            <a:endParaRPr/>
          </a:p>
        </p:txBody>
      </p:sp>
      <p:sp>
        <p:nvSpPr>
          <p:cNvPr id="409" name="Google Shape;409;p33"/>
          <p:cNvSpPr txBox="1"/>
          <p:nvPr>
            <p:ph idx="2" type="body"/>
          </p:nvPr>
        </p:nvSpPr>
        <p:spPr>
          <a:xfrm>
            <a:off x="1265967" y="4276049"/>
            <a:ext cx="9010006" cy="548640"/>
          </a:xfrm>
          <a:prstGeom prst="rect">
            <a:avLst/>
          </a:prstGeom>
          <a:noFill/>
          <a:ln>
            <a:noFill/>
          </a:ln>
        </p:spPr>
        <p:txBody>
          <a:bodyPr anchorCtr="0" anchor="t" bIns="0" lIns="91425" spcFirstLastPara="1" rIns="91425" wrap="square" tIns="0">
            <a:noAutofit/>
          </a:bodyPr>
          <a:lstStyle/>
          <a:p>
            <a:pPr indent="0" lvl="0" marL="0" marR="0" rtl="0" algn="l">
              <a:lnSpc>
                <a:spcPct val="115000"/>
              </a:lnSpc>
              <a:spcBef>
                <a:spcPts val="0"/>
              </a:spcBef>
              <a:spcAft>
                <a:spcPts val="0"/>
              </a:spcAft>
              <a:buClr>
                <a:srgbClr val="000000"/>
              </a:buClr>
              <a:buSzPts val="1400"/>
              <a:buFont typeface="Arial"/>
              <a:buNone/>
            </a:pPr>
            <a:r>
              <a:rPr i="0" lang="en-US">
                <a:solidFill>
                  <a:srgbClr val="404040"/>
                </a:solidFill>
                <a:latin typeface="Open Sans"/>
                <a:ea typeface="Open Sans"/>
                <a:cs typeface="Open Sans"/>
                <a:sym typeface="Open Sans"/>
              </a:rPr>
              <a:t>Use Azure Databricks to read and write data</a:t>
            </a:r>
            <a:endParaRPr/>
          </a:p>
        </p:txBody>
      </p:sp>
      <p:sp>
        <p:nvSpPr>
          <p:cNvPr id="410" name="Google Shape;410;p33"/>
          <p:cNvSpPr txBox="1"/>
          <p:nvPr>
            <p:ph idx="4" type="body"/>
          </p:nvPr>
        </p:nvSpPr>
        <p:spPr>
          <a:xfrm>
            <a:off x="1261120" y="5284320"/>
            <a:ext cx="8652374" cy="54864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1000"/>
              </a:spcBef>
              <a:spcAft>
                <a:spcPts val="0"/>
              </a:spcAft>
              <a:buClr>
                <a:schemeClr val="lt1"/>
              </a:buClr>
              <a:buSzPts val="2200"/>
              <a:buNone/>
            </a:pPr>
            <a:r>
              <a:rPr lang="en-US"/>
              <a:t>Identify advanced DataFrame methods in Azure Databricks</a:t>
            </a:r>
            <a:endParaRPr/>
          </a:p>
          <a:p>
            <a:pPr indent="0" lvl="0" marL="0" rtl="0" algn="l">
              <a:lnSpc>
                <a:spcPct val="100000"/>
              </a:lnSpc>
              <a:spcBef>
                <a:spcPts val="1000"/>
              </a:spcBef>
              <a:spcAft>
                <a:spcPts val="0"/>
              </a:spcAft>
              <a:buClr>
                <a:schemeClr val="lt1"/>
              </a:buClr>
              <a:buSzPts val="2200"/>
              <a:buNone/>
            </a:pPr>
            <a:r>
              <a:t/>
            </a:r>
            <a:endParaRPr/>
          </a:p>
        </p:txBody>
      </p:sp>
      <p:pic>
        <p:nvPicPr>
          <p:cNvPr id="411" name="Google Shape;411;p33"/>
          <p:cNvPicPr preferRelativeResize="0"/>
          <p:nvPr/>
        </p:nvPicPr>
        <p:blipFill rotWithShape="1">
          <a:blip r:embed="rId3">
            <a:alphaModFix/>
          </a:blip>
          <a:srcRect b="0" l="0" r="0" t="0"/>
          <a:stretch/>
        </p:blipFill>
        <p:spPr>
          <a:xfrm>
            <a:off x="718944" y="3126009"/>
            <a:ext cx="457200" cy="457200"/>
          </a:xfrm>
          <a:prstGeom prst="rect">
            <a:avLst/>
          </a:prstGeom>
          <a:noFill/>
          <a:ln>
            <a:noFill/>
          </a:ln>
        </p:spPr>
      </p:pic>
      <p:pic>
        <p:nvPicPr>
          <p:cNvPr id="412" name="Google Shape;412;p33"/>
          <p:cNvPicPr preferRelativeResize="0"/>
          <p:nvPr/>
        </p:nvPicPr>
        <p:blipFill rotWithShape="1">
          <a:blip r:embed="rId3">
            <a:alphaModFix/>
          </a:blip>
          <a:srcRect b="0" l="0" r="0" t="0"/>
          <a:stretch/>
        </p:blipFill>
        <p:spPr>
          <a:xfrm>
            <a:off x="718943" y="4246252"/>
            <a:ext cx="457200" cy="457200"/>
          </a:xfrm>
          <a:prstGeom prst="rect">
            <a:avLst/>
          </a:prstGeom>
          <a:noFill/>
          <a:ln>
            <a:noFill/>
          </a:ln>
        </p:spPr>
      </p:pic>
      <p:pic>
        <p:nvPicPr>
          <p:cNvPr id="413" name="Google Shape;413;p33"/>
          <p:cNvPicPr preferRelativeResize="0"/>
          <p:nvPr/>
        </p:nvPicPr>
        <p:blipFill rotWithShape="1">
          <a:blip r:embed="rId3">
            <a:alphaModFix/>
          </a:blip>
          <a:srcRect b="0" l="0" r="0" t="0"/>
          <a:stretch/>
        </p:blipFill>
        <p:spPr>
          <a:xfrm>
            <a:off x="718942" y="5366495"/>
            <a:ext cx="457200" cy="457200"/>
          </a:xfrm>
          <a:prstGeom prst="rect">
            <a:avLst/>
          </a:prstGeom>
          <a:noFill/>
          <a:ln>
            <a:noFill/>
          </a:ln>
        </p:spPr>
      </p:pic>
      <p:pic>
        <p:nvPicPr>
          <p:cNvPr id="414" name="Google Shape;414;p33"/>
          <p:cNvPicPr preferRelativeResize="0"/>
          <p:nvPr/>
        </p:nvPicPr>
        <p:blipFill rotWithShape="1">
          <a:blip r:embed="rId3">
            <a:alphaModFix/>
          </a:blip>
          <a:srcRect b="0" l="0" r="0" t="0"/>
          <a:stretch/>
        </p:blipFill>
        <p:spPr>
          <a:xfrm>
            <a:off x="718941" y="6486738"/>
            <a:ext cx="457200" cy="457200"/>
          </a:xfrm>
          <a:prstGeom prst="rect">
            <a:avLst/>
          </a:prstGeom>
          <a:noFill/>
          <a:ln>
            <a:noFill/>
          </a:ln>
        </p:spPr>
      </p:pic>
      <p:sp>
        <p:nvSpPr>
          <p:cNvPr id="415" name="Google Shape;415;p33"/>
          <p:cNvSpPr txBox="1"/>
          <p:nvPr/>
        </p:nvSpPr>
        <p:spPr>
          <a:xfrm>
            <a:off x="1257402" y="6428471"/>
            <a:ext cx="8652374" cy="548640"/>
          </a:xfrm>
          <a:prstGeom prst="rect">
            <a:avLst/>
          </a:prstGeom>
          <a:noFill/>
          <a:ln>
            <a:noFill/>
          </a:ln>
        </p:spPr>
        <p:txBody>
          <a:bodyPr anchorCtr="0" anchor="t" bIns="0" lIns="91425" spcFirstLastPara="1" rIns="91425" wrap="square" tIns="0">
            <a:noAutofit/>
          </a:bodyPr>
          <a:lstStyle/>
          <a:p>
            <a:pPr indent="0" lvl="0" marL="0" marR="0" rtl="0" algn="l">
              <a:lnSpc>
                <a:spcPct val="100000"/>
              </a:lnSpc>
              <a:spcBef>
                <a:spcPts val="1000"/>
              </a:spcBef>
              <a:spcAft>
                <a:spcPts val="0"/>
              </a:spcAft>
              <a:buClr>
                <a:schemeClr val="lt1"/>
              </a:buClr>
              <a:buSzPts val="2200"/>
              <a:buFont typeface="Arial"/>
              <a:buNone/>
            </a:pPr>
            <a:r>
              <a:rPr b="0" i="0" lang="en-US" sz="2200" u="none" cap="none" strike="noStrike">
                <a:solidFill>
                  <a:srgbClr val="3F3F3F"/>
                </a:solidFill>
                <a:latin typeface="Open Sans"/>
                <a:ea typeface="Open Sans"/>
                <a:cs typeface="Open Sans"/>
                <a:sym typeface="Open Sans"/>
              </a:rPr>
              <a:t>Explore Databricks File System</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1"/>
          <p:cNvSpPr txBox="1"/>
          <p:nvPr>
            <p:ph idx="1" type="body"/>
          </p:nvPr>
        </p:nvSpPr>
        <p:spPr>
          <a:xfrm>
            <a:off x="38100" y="4114800"/>
            <a:ext cx="16256001"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800"/>
              <a:buNone/>
            </a:pPr>
            <a:r>
              <a:rPr lang="en-US"/>
              <a:t>Introduction to Databricks File System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3"/>
          <p:cNvSpPr txBox="1"/>
          <p:nvPr>
            <p:ph type="title"/>
          </p:nvPr>
        </p:nvSpPr>
        <p:spPr>
          <a:xfrm>
            <a:off x="13009" y="330235"/>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None/>
            </a:pPr>
            <a:r>
              <a:rPr lang="en-US"/>
              <a:t>Databricks File System</a:t>
            </a:r>
            <a:endParaRPr/>
          </a:p>
        </p:txBody>
      </p:sp>
      <p:pic>
        <p:nvPicPr>
          <p:cNvPr id="620" name="Google Shape;620;p3"/>
          <p:cNvPicPr preferRelativeResize="0"/>
          <p:nvPr/>
        </p:nvPicPr>
        <p:blipFill rotWithShape="1">
          <a:blip r:embed="rId3">
            <a:alphaModFix/>
          </a:blip>
          <a:srcRect b="0" l="0" r="0" t="0"/>
          <a:stretch/>
        </p:blipFill>
        <p:spPr>
          <a:xfrm>
            <a:off x="5238750" y="739374"/>
            <a:ext cx="5791200" cy="365760"/>
          </a:xfrm>
          <a:prstGeom prst="rect">
            <a:avLst/>
          </a:prstGeom>
          <a:noFill/>
          <a:ln>
            <a:noFill/>
          </a:ln>
        </p:spPr>
      </p:pic>
      <p:sp>
        <p:nvSpPr>
          <p:cNvPr id="621" name="Google Shape;621;p3"/>
          <p:cNvSpPr txBox="1"/>
          <p:nvPr/>
        </p:nvSpPr>
        <p:spPr>
          <a:xfrm>
            <a:off x="3255169" y="2031251"/>
            <a:ext cx="9818687" cy="457176"/>
          </a:xfrm>
          <a:prstGeom prst="rect">
            <a:avLst/>
          </a:prstGeom>
          <a:noFill/>
          <a:ln>
            <a:noFill/>
          </a:ln>
        </p:spPr>
        <p:txBody>
          <a:bodyPr anchorCtr="0" anchor="t" bIns="45700" lIns="91425" spcFirstLastPara="1" rIns="91425" wrap="square" tIns="45700">
            <a:spAutoFit/>
          </a:bodyPr>
          <a:lstStyle/>
          <a:p>
            <a:pPr indent="0" lvl="0" marL="165100" marR="0" rtl="0" algn="ctr">
              <a:lnSpc>
                <a:spcPct val="115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 Databricks file system, also known as DBFS, is a distributed file system.</a:t>
            </a:r>
            <a:endParaRPr b="0" i="0" sz="1400" u="none" cap="none" strike="noStrike">
              <a:solidFill>
                <a:srgbClr val="000000"/>
              </a:solidFill>
              <a:latin typeface="Arial"/>
              <a:ea typeface="Arial"/>
              <a:cs typeface="Arial"/>
              <a:sym typeface="Arial"/>
            </a:endParaRPr>
          </a:p>
        </p:txBody>
      </p:sp>
      <p:sp>
        <p:nvSpPr>
          <p:cNvPr id="622" name="Google Shape;622;p3"/>
          <p:cNvSpPr txBox="1"/>
          <p:nvPr/>
        </p:nvSpPr>
        <p:spPr>
          <a:xfrm>
            <a:off x="3916363" y="7917701"/>
            <a:ext cx="8496300" cy="457176"/>
          </a:xfrm>
          <a:prstGeom prst="rect">
            <a:avLst/>
          </a:prstGeom>
          <a:noFill/>
          <a:ln>
            <a:noFill/>
          </a:ln>
        </p:spPr>
        <p:txBody>
          <a:bodyPr anchorCtr="0" anchor="t" bIns="45700" lIns="91425" spcFirstLastPara="1" rIns="91425" wrap="square" tIns="45700">
            <a:spAutoFit/>
          </a:bodyPr>
          <a:lstStyle/>
          <a:p>
            <a:pPr indent="0" lvl="0" marL="165100" marR="0" rtl="0" algn="ctr">
              <a:lnSpc>
                <a:spcPct val="115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It has a master-slave architecture to attain reliability.</a:t>
            </a:r>
            <a:endParaRPr b="0" i="0" sz="1400" u="none" cap="none" strike="noStrike">
              <a:solidFill>
                <a:srgbClr val="000000"/>
              </a:solidFill>
              <a:latin typeface="Arial"/>
              <a:ea typeface="Arial"/>
              <a:cs typeface="Arial"/>
              <a:sym typeface="Arial"/>
            </a:endParaRPr>
          </a:p>
        </p:txBody>
      </p:sp>
      <p:pic>
        <p:nvPicPr>
          <p:cNvPr id="623" name="Google Shape;623;p3"/>
          <p:cNvPicPr preferRelativeResize="0"/>
          <p:nvPr/>
        </p:nvPicPr>
        <p:blipFill rotWithShape="1">
          <a:blip r:embed="rId4">
            <a:alphaModFix/>
          </a:blip>
          <a:srcRect b="0" l="0" r="0" t="0"/>
          <a:stretch/>
        </p:blipFill>
        <p:spPr>
          <a:xfrm>
            <a:off x="2925875" y="2967775"/>
            <a:ext cx="10404250" cy="44705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5"/>
          <p:cNvSpPr txBox="1"/>
          <p:nvPr>
            <p:ph type="title"/>
          </p:nvPr>
        </p:nvSpPr>
        <p:spPr>
          <a:xfrm>
            <a:off x="13009" y="258112"/>
            <a:ext cx="16276320" cy="687244"/>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SzPct val="174603"/>
              <a:buFont typeface="Arial"/>
              <a:buNone/>
            </a:pPr>
            <a:r>
              <a:rPr lang="en-US"/>
              <a:t>Advantages of Databricks File System</a:t>
            </a:r>
            <a:br>
              <a:rPr lang="en-US"/>
            </a:br>
            <a:endParaRPr/>
          </a:p>
        </p:txBody>
      </p:sp>
      <p:pic>
        <p:nvPicPr>
          <p:cNvPr id="629" name="Google Shape;629;p5"/>
          <p:cNvPicPr preferRelativeResize="0"/>
          <p:nvPr/>
        </p:nvPicPr>
        <p:blipFill rotWithShape="1">
          <a:blip r:embed="rId3">
            <a:alphaModFix/>
          </a:blip>
          <a:srcRect b="0" l="0" r="0" t="0"/>
          <a:stretch/>
        </p:blipFill>
        <p:spPr>
          <a:xfrm>
            <a:off x="3727939" y="511258"/>
            <a:ext cx="8932984" cy="365760"/>
          </a:xfrm>
          <a:prstGeom prst="rect">
            <a:avLst/>
          </a:prstGeom>
          <a:noFill/>
          <a:ln>
            <a:noFill/>
          </a:ln>
        </p:spPr>
      </p:pic>
      <p:grpSp>
        <p:nvGrpSpPr>
          <p:cNvPr id="630" name="Google Shape;630;p5"/>
          <p:cNvGrpSpPr/>
          <p:nvPr/>
        </p:nvGrpSpPr>
        <p:grpSpPr>
          <a:xfrm>
            <a:off x="3690478" y="3274828"/>
            <a:ext cx="11215465" cy="4158305"/>
            <a:chOff x="1741958" y="3254950"/>
            <a:chExt cx="11215465" cy="4158305"/>
          </a:xfrm>
        </p:grpSpPr>
        <p:sp>
          <p:nvSpPr>
            <p:cNvPr id="631" name="Google Shape;631;p5"/>
            <p:cNvSpPr txBox="1"/>
            <p:nvPr/>
          </p:nvSpPr>
          <p:spPr>
            <a:xfrm>
              <a:off x="1850899" y="3254950"/>
              <a:ext cx="11089849" cy="1107955"/>
            </a:xfrm>
            <a:prstGeom prst="rect">
              <a:avLst/>
            </a:prstGeom>
            <a:noFill/>
            <a:ln>
              <a:noFill/>
            </a:ln>
          </p:spPr>
          <p:txBody>
            <a:bodyPr anchorCtr="0" anchor="t" bIns="45700" lIns="91425" spcFirstLastPara="1" rIns="91425" wrap="square" tIns="45700">
              <a:spAutoFit/>
            </a:bodyPr>
            <a:lstStyle/>
            <a:p>
              <a:pPr indent="-203200" lvl="0" marL="34290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Mount storage objects so that you can access them without credentials.</a:t>
              </a:r>
              <a:endParaRPr b="0" i="0" sz="1400" u="none" cap="none" strike="noStrike">
                <a:solidFill>
                  <a:srgbClr val="000000"/>
                </a:solidFill>
                <a:latin typeface="Arial"/>
                <a:ea typeface="Arial"/>
                <a:cs typeface="Arial"/>
                <a:sym typeface="Arial"/>
              </a:endParaRPr>
            </a:p>
            <a:p>
              <a:pPr indent="-203200" lvl="0" marL="34290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32" name="Google Shape;632;p5"/>
            <p:cNvSpPr/>
            <p:nvPr/>
          </p:nvSpPr>
          <p:spPr>
            <a:xfrm>
              <a:off x="2739561" y="5054218"/>
              <a:ext cx="10217862" cy="430887"/>
            </a:xfrm>
            <a:prstGeom prst="rect">
              <a:avLst/>
            </a:prstGeom>
            <a:noFill/>
            <a:ln>
              <a:noFill/>
            </a:ln>
          </p:spPr>
          <p:txBody>
            <a:bodyPr anchorCtr="0" anchor="t" bIns="45700" lIns="91425" spcFirstLastPara="1" rIns="91425" wrap="square" tIns="45700">
              <a:spAutoFit/>
            </a:bodyPr>
            <a:lstStyle/>
            <a:p>
              <a:pPr indent="-342900" lvl="0" marL="57150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Read and write in object storage using files and directories instead of URLs.</a:t>
              </a:r>
              <a:endParaRPr b="0" i="0" sz="2200" u="none" cap="none" strike="noStrike">
                <a:solidFill>
                  <a:srgbClr val="000000"/>
                </a:solidFill>
                <a:latin typeface="Open Sans"/>
                <a:ea typeface="Open Sans"/>
                <a:cs typeface="Open Sans"/>
                <a:sym typeface="Open Sans"/>
              </a:endParaRPr>
            </a:p>
          </p:txBody>
        </p:sp>
        <p:sp>
          <p:nvSpPr>
            <p:cNvPr id="633" name="Google Shape;633;p5"/>
            <p:cNvSpPr/>
            <p:nvPr/>
          </p:nvSpPr>
          <p:spPr>
            <a:xfrm>
              <a:off x="1741958" y="6982408"/>
              <a:ext cx="10251524" cy="430847"/>
            </a:xfrm>
            <a:prstGeom prst="rect">
              <a:avLst/>
            </a:prstGeom>
            <a:noFill/>
            <a:ln>
              <a:noFill/>
            </a:ln>
          </p:spPr>
          <p:txBody>
            <a:bodyPr anchorCtr="0" anchor="t" bIns="45700" lIns="91425" spcFirstLastPara="1" rIns="91425" wrap="square" tIns="45700">
              <a:spAutoFit/>
            </a:bodyPr>
            <a:lstStyle/>
            <a:p>
              <a:pPr indent="-342900" lvl="0" marL="57150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Find the data persisted in object storage even after cluster termination.</a:t>
              </a:r>
              <a:endParaRPr b="0" i="0" sz="2200" u="none" cap="none" strike="noStrike">
                <a:solidFill>
                  <a:srgbClr val="000000"/>
                </a:solidFill>
                <a:latin typeface="Open Sans"/>
                <a:ea typeface="Open Sans"/>
                <a:cs typeface="Open Sans"/>
                <a:sym typeface="Open Sans"/>
              </a:endParaRPr>
            </a:p>
          </p:txBody>
        </p:sp>
      </p:grpSp>
      <p:grpSp>
        <p:nvGrpSpPr>
          <p:cNvPr id="634" name="Google Shape;634;p5"/>
          <p:cNvGrpSpPr/>
          <p:nvPr/>
        </p:nvGrpSpPr>
        <p:grpSpPr>
          <a:xfrm>
            <a:off x="0" y="3099203"/>
            <a:ext cx="4699342" cy="4405742"/>
            <a:chOff x="-311942" y="2701636"/>
            <a:chExt cx="4699342" cy="4405742"/>
          </a:xfrm>
        </p:grpSpPr>
        <p:sp>
          <p:nvSpPr>
            <p:cNvPr id="635" name="Google Shape;635;p5"/>
            <p:cNvSpPr/>
            <p:nvPr/>
          </p:nvSpPr>
          <p:spPr>
            <a:xfrm>
              <a:off x="-311942" y="2701636"/>
              <a:ext cx="4405742" cy="4405742"/>
            </a:xfrm>
            <a:prstGeom prst="arc">
              <a:avLst>
                <a:gd fmla="val 16200000" name="adj1"/>
                <a:gd fmla="val 5395857" name="adj2"/>
              </a:avLst>
            </a:prstGeom>
            <a:noFill/>
            <a:ln cap="flat" cmpd="sng" w="28575">
              <a:solidFill>
                <a:srgbClr val="A5A5A5"/>
              </a:solidFill>
              <a:prstDash val="solid"/>
              <a:round/>
              <a:headEnd len="lg" w="lg" type="oval"/>
              <a:tailEnd len="lg" w="lg" type="ova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636" name="Google Shape;636;p5"/>
            <p:cNvSpPr/>
            <p:nvPr/>
          </p:nvSpPr>
          <p:spPr>
            <a:xfrm>
              <a:off x="2819432" y="2829664"/>
              <a:ext cx="457200" cy="457200"/>
            </a:xfrm>
            <a:prstGeom prst="ellipse">
              <a:avLst/>
            </a:prstGeom>
            <a:solidFill>
              <a:srgbClr val="FF7575"/>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7" name="Google Shape;637;p5"/>
            <p:cNvSpPr/>
            <p:nvPr/>
          </p:nvSpPr>
          <p:spPr>
            <a:xfrm>
              <a:off x="2819432" y="6532164"/>
              <a:ext cx="457200" cy="457200"/>
            </a:xfrm>
            <a:prstGeom prst="ellipse">
              <a:avLst/>
            </a:prstGeom>
            <a:solidFill>
              <a:schemeClr val="accent1"/>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638" name="Google Shape;638;p5"/>
            <p:cNvSpPr/>
            <p:nvPr/>
          </p:nvSpPr>
          <p:spPr>
            <a:xfrm>
              <a:off x="3930200" y="4634485"/>
              <a:ext cx="457200" cy="457200"/>
            </a:xfrm>
            <a:prstGeom prst="ellipse">
              <a:avLst/>
            </a:prstGeom>
            <a:solidFill>
              <a:srgbClr val="17BFAB"/>
            </a:solidFill>
            <a:ln cap="flat" cmpd="sng" w="381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6"/>
          <p:cNvSpPr txBox="1"/>
          <p:nvPr>
            <p:ph type="title"/>
          </p:nvPr>
        </p:nvSpPr>
        <p:spPr>
          <a:xfrm>
            <a:off x="25698" y="256770"/>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None/>
            </a:pPr>
            <a:r>
              <a:rPr lang="en-US"/>
              <a:t>Databricks File System Permissions</a:t>
            </a:r>
            <a:endParaRPr/>
          </a:p>
        </p:txBody>
      </p:sp>
      <p:pic>
        <p:nvPicPr>
          <p:cNvPr id="644" name="Google Shape;644;p6"/>
          <p:cNvPicPr preferRelativeResize="0"/>
          <p:nvPr/>
        </p:nvPicPr>
        <p:blipFill rotWithShape="1">
          <a:blip r:embed="rId3">
            <a:alphaModFix/>
          </a:blip>
          <a:srcRect b="0" l="0" r="0" t="0"/>
          <a:stretch/>
        </p:blipFill>
        <p:spPr>
          <a:xfrm>
            <a:off x="3632889" y="758351"/>
            <a:ext cx="9032789" cy="365760"/>
          </a:xfrm>
          <a:prstGeom prst="rect">
            <a:avLst/>
          </a:prstGeom>
          <a:noFill/>
          <a:ln>
            <a:noFill/>
          </a:ln>
        </p:spPr>
      </p:pic>
      <p:sp>
        <p:nvSpPr>
          <p:cNvPr id="645" name="Google Shape;645;p6"/>
          <p:cNvSpPr/>
          <p:nvPr/>
        </p:nvSpPr>
        <p:spPr>
          <a:xfrm>
            <a:off x="1902791" y="1746160"/>
            <a:ext cx="12960626" cy="914399"/>
          </a:xfrm>
          <a:prstGeom prst="roundRect">
            <a:avLst>
              <a:gd fmla="val 16667" name="adj"/>
            </a:avLst>
          </a:prstGeom>
          <a:solidFill>
            <a:srgbClr val="F9CB9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Open Sans"/>
                <a:ea typeface="Open Sans"/>
                <a:cs typeface="Open Sans"/>
                <a:sym typeface="Open Sans"/>
              </a:rPr>
              <a:t>   The default locations of numerous types of data saved are described in the DBFS root, such as:</a:t>
            </a:r>
            <a:endParaRPr b="0" i="0" sz="2200" u="none" cap="none" strike="noStrike">
              <a:solidFill>
                <a:srgbClr val="FFFFFF"/>
              </a:solidFill>
              <a:latin typeface="Open Sans"/>
              <a:ea typeface="Open Sans"/>
              <a:cs typeface="Open Sans"/>
              <a:sym typeface="Open Sans"/>
            </a:endParaRPr>
          </a:p>
        </p:txBody>
      </p:sp>
      <p:sp>
        <p:nvSpPr>
          <p:cNvPr id="646" name="Google Shape;646;p6"/>
          <p:cNvSpPr/>
          <p:nvPr/>
        </p:nvSpPr>
        <p:spPr>
          <a:xfrm>
            <a:off x="8617231" y="6311578"/>
            <a:ext cx="3403319" cy="1175072"/>
          </a:xfrm>
          <a:prstGeom prst="roundRect">
            <a:avLst>
              <a:gd fmla="val 16667" name="adj"/>
            </a:avLst>
          </a:prstGeom>
          <a:solidFill>
            <a:srgbClr val="599BD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FFFFF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/user/hive/warehouse</a:t>
            </a:r>
            <a:endParaRPr b="0" i="0" sz="2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47" name="Google Shape;647;p6"/>
          <p:cNvSpPr/>
          <p:nvPr/>
        </p:nvSpPr>
        <p:spPr>
          <a:xfrm>
            <a:off x="6519489" y="4011722"/>
            <a:ext cx="3157912" cy="1207978"/>
          </a:xfrm>
          <a:prstGeom prst="roundRect">
            <a:avLst>
              <a:gd fmla="val 16667" name="adj"/>
            </a:avLst>
          </a:prstGeom>
          <a:solidFill>
            <a:srgbClr val="599BD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/databricks-datasets</a:t>
            </a:r>
            <a:r>
              <a:rPr b="0" i="0" lang="en-US" sz="2400" u="none" cap="none" strike="noStrike">
                <a:solidFill>
                  <a:srgbClr val="FFFFFF"/>
                </a:solidFill>
                <a:latin typeface="Open Sans"/>
                <a:ea typeface="Open Sans"/>
                <a:cs typeface="Open Sans"/>
                <a:sym typeface="Open Sans"/>
              </a:rPr>
              <a:t>:</a:t>
            </a:r>
            <a:endParaRPr b="0" i="0" sz="2200" u="none" cap="none" strike="noStrike">
              <a:solidFill>
                <a:srgbClr val="FFFFFF"/>
              </a:solidFill>
              <a:latin typeface="Open Sans"/>
              <a:ea typeface="Open Sans"/>
              <a:cs typeface="Open Sans"/>
              <a:sym typeface="Open Sans"/>
            </a:endParaRPr>
          </a:p>
        </p:txBody>
      </p:sp>
      <p:sp>
        <p:nvSpPr>
          <p:cNvPr id="648" name="Google Shape;648;p6"/>
          <p:cNvSpPr/>
          <p:nvPr/>
        </p:nvSpPr>
        <p:spPr>
          <a:xfrm>
            <a:off x="4495504" y="6283868"/>
            <a:ext cx="3257845" cy="1183732"/>
          </a:xfrm>
          <a:prstGeom prst="roundRect">
            <a:avLst>
              <a:gd fmla="val 16667" name="adj"/>
            </a:avLst>
          </a:prstGeom>
          <a:solidFill>
            <a:srgbClr val="599BD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FFFFF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FFFFFF"/>
              </a:solidFill>
              <a:latin typeface="Open Sans"/>
              <a:ea typeface="Open Sans"/>
              <a:cs typeface="Open Sans"/>
              <a:sym typeface="Open Sans"/>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/FileStore: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49" name="Google Shape;649;p6"/>
          <p:cNvSpPr/>
          <p:nvPr/>
        </p:nvSpPr>
        <p:spPr>
          <a:xfrm>
            <a:off x="10466813" y="4067142"/>
            <a:ext cx="3134887" cy="1152558"/>
          </a:xfrm>
          <a:prstGeom prst="roundRect">
            <a:avLst>
              <a:gd fmla="val 16667" name="adj"/>
            </a:avLst>
          </a:prstGeom>
          <a:solidFill>
            <a:srgbClr val="599BD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rgbClr val="FFFFF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   /databricks-results: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2200" u="none" cap="none" strike="noStrike">
              <a:solidFill>
                <a:srgbClr val="000000"/>
              </a:solidFill>
              <a:latin typeface="Open Sans"/>
              <a:ea typeface="Open Sans"/>
              <a:cs typeface="Open Sans"/>
              <a:sym typeface="Open Sans"/>
            </a:endParaRPr>
          </a:p>
        </p:txBody>
      </p:sp>
      <p:sp>
        <p:nvSpPr>
          <p:cNvPr id="650" name="Google Shape;650;p6"/>
          <p:cNvSpPr/>
          <p:nvPr/>
        </p:nvSpPr>
        <p:spPr>
          <a:xfrm>
            <a:off x="2438105" y="4018650"/>
            <a:ext cx="3276895" cy="1162950"/>
          </a:xfrm>
          <a:prstGeom prst="roundRect">
            <a:avLst>
              <a:gd fmla="val 16667" name="adj"/>
            </a:avLst>
          </a:prstGeom>
          <a:solidFill>
            <a:srgbClr val="599BD5"/>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 /databricks/init:</a:t>
            </a:r>
            <a:endParaRPr b="0" i="0" sz="2200" u="none" cap="none" strike="noStrike">
              <a:solidFill>
                <a:srgbClr val="FFFFFF"/>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7"/>
          <p:cNvSpPr txBox="1"/>
          <p:nvPr>
            <p:ph type="title"/>
          </p:nvPr>
        </p:nvSpPr>
        <p:spPr>
          <a:xfrm>
            <a:off x="918818" y="557227"/>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Using DataFrames in Azure Databricks</a:t>
            </a:r>
            <a:endParaRPr/>
          </a:p>
        </p:txBody>
      </p:sp>
      <p:sp>
        <p:nvSpPr>
          <p:cNvPr id="656" name="Google Shape;656;p7"/>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lnSpcReduction="10000"/>
          </a:bodyPr>
          <a:lstStyle/>
          <a:p>
            <a:pPr indent="0" lvl="0" marL="0" rtl="0" algn="l">
              <a:lnSpc>
                <a:spcPct val="115000"/>
              </a:lnSpc>
              <a:spcBef>
                <a:spcPts val="1000"/>
              </a:spcBef>
              <a:spcAft>
                <a:spcPts val="0"/>
              </a:spcAft>
              <a:buSzPts val="2800"/>
              <a:buNone/>
            </a:pPr>
            <a:r>
              <a:rPr b="1" lang="en-US"/>
              <a:t>Problem Statement</a:t>
            </a:r>
            <a:r>
              <a:rPr lang="en-US"/>
              <a:t>: You are supposed to explore company data. For that, you decide to use the functions of DataFrames in Azure Databricks to explore and filter the stored data.</a:t>
            </a:r>
            <a:endParaRPr/>
          </a:p>
          <a:p>
            <a:pPr indent="0" lvl="0" marL="0" rtl="0" algn="l">
              <a:lnSpc>
                <a:spcPct val="115000"/>
              </a:lnSpc>
              <a:spcBef>
                <a:spcPts val="1000"/>
              </a:spcBef>
              <a:spcAft>
                <a:spcPts val="0"/>
              </a:spcAft>
              <a:buSzPts val="2800"/>
              <a:buNone/>
            </a:pPr>
            <a:r>
              <a:rPr lang="en-US"/>
              <a:t>.</a:t>
            </a:r>
            <a:endParaRPr/>
          </a:p>
        </p:txBody>
      </p:sp>
      <p:sp>
        <p:nvSpPr>
          <p:cNvPr id="657" name="Google Shape;657;p7"/>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20 Min.</a:t>
            </a:r>
            <a:endParaRPr b="0" i="0" sz="1400" u="none" cap="none" strike="noStrike">
              <a:solidFill>
                <a:srgbClr val="000000"/>
              </a:solidFill>
              <a:latin typeface="Arial"/>
              <a:ea typeface="Arial"/>
              <a:cs typeface="Arial"/>
              <a:sym typeface="Arial"/>
            </a:endParaRPr>
          </a:p>
        </p:txBody>
      </p:sp>
      <p:sp>
        <p:nvSpPr>
          <p:cNvPr id="658" name="Google Shape;658;p7"/>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8"/>
          <p:cNvSpPr txBox="1"/>
          <p:nvPr>
            <p:ph type="title"/>
          </p:nvPr>
        </p:nvSpPr>
        <p:spPr>
          <a:xfrm>
            <a:off x="1157357" y="616862"/>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Caching a DataFrame </a:t>
            </a:r>
            <a:endParaRPr/>
          </a:p>
        </p:txBody>
      </p:sp>
      <p:sp>
        <p:nvSpPr>
          <p:cNvPr id="664" name="Google Shape;664;p8"/>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a:bodyPr>
          <a:lstStyle/>
          <a:p>
            <a:pPr indent="0" lvl="0" marL="0" rtl="0" algn="l">
              <a:lnSpc>
                <a:spcPct val="115000"/>
              </a:lnSpc>
              <a:spcBef>
                <a:spcPts val="1000"/>
              </a:spcBef>
              <a:spcAft>
                <a:spcPts val="0"/>
              </a:spcAft>
              <a:buSzPts val="2800"/>
              <a:buNone/>
            </a:pPr>
            <a:r>
              <a:rPr b="1" lang="en-US"/>
              <a:t>Problem Statement</a:t>
            </a:r>
            <a:r>
              <a:rPr lang="en-US"/>
              <a:t>: Caching data is a good method for faster subsequent queries. This will help fetch subsequent data quickly and efficiently. To do so, perform caching of a DataFrame.</a:t>
            </a:r>
            <a:endParaRPr/>
          </a:p>
          <a:p>
            <a:pPr indent="0" lvl="0" marL="0" rtl="0" algn="l">
              <a:lnSpc>
                <a:spcPct val="115000"/>
              </a:lnSpc>
              <a:spcBef>
                <a:spcPts val="1000"/>
              </a:spcBef>
              <a:spcAft>
                <a:spcPts val="0"/>
              </a:spcAft>
              <a:buSzPts val="2800"/>
              <a:buNone/>
            </a:pPr>
            <a:r>
              <a:t/>
            </a:r>
            <a:endParaRPr/>
          </a:p>
        </p:txBody>
      </p:sp>
      <p:sp>
        <p:nvSpPr>
          <p:cNvPr id="665" name="Google Shape;665;p8"/>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20 Min.</a:t>
            </a:r>
            <a:endParaRPr b="0" i="0" sz="1400" u="none" cap="none" strike="noStrike">
              <a:solidFill>
                <a:srgbClr val="000000"/>
              </a:solidFill>
              <a:latin typeface="Arial"/>
              <a:ea typeface="Arial"/>
              <a:cs typeface="Arial"/>
              <a:sym typeface="Arial"/>
            </a:endParaRPr>
          </a:p>
        </p:txBody>
      </p:sp>
      <p:sp>
        <p:nvSpPr>
          <p:cNvPr id="666" name="Google Shape;666;p8"/>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9"/>
          <p:cNvSpPr txBox="1"/>
          <p:nvPr>
            <p:ph type="title"/>
          </p:nvPr>
        </p:nvSpPr>
        <p:spPr>
          <a:xfrm>
            <a:off x="1077843" y="577105"/>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Removing Duplicate Data</a:t>
            </a:r>
            <a:endParaRPr/>
          </a:p>
        </p:txBody>
      </p:sp>
      <p:sp>
        <p:nvSpPr>
          <p:cNvPr id="672" name="Google Shape;672;p9"/>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a:bodyPr>
          <a:lstStyle/>
          <a:p>
            <a:pPr indent="0" lvl="0" marL="0" rtl="0" algn="l">
              <a:lnSpc>
                <a:spcPct val="115000"/>
              </a:lnSpc>
              <a:spcBef>
                <a:spcPts val="1000"/>
              </a:spcBef>
              <a:spcAft>
                <a:spcPts val="0"/>
              </a:spcAft>
              <a:buSzPts val="2800"/>
              <a:buNone/>
            </a:pPr>
            <a:r>
              <a:rPr b="1" lang="en-US"/>
              <a:t>Problem Statement</a:t>
            </a:r>
            <a:r>
              <a:rPr lang="en-US"/>
              <a:t>: In order to have the right set of data, you are supposed to perform duplicate data removal. Document the step-wise solutions for further reference.</a:t>
            </a:r>
            <a:endParaRPr/>
          </a:p>
          <a:p>
            <a:pPr indent="0" lvl="0" marL="0" rtl="0" algn="l">
              <a:lnSpc>
                <a:spcPct val="115000"/>
              </a:lnSpc>
              <a:spcBef>
                <a:spcPts val="1000"/>
              </a:spcBef>
              <a:spcAft>
                <a:spcPts val="0"/>
              </a:spcAft>
              <a:buSzPts val="2800"/>
              <a:buNone/>
            </a:pPr>
            <a:r>
              <a:t/>
            </a:r>
            <a:endParaRPr/>
          </a:p>
        </p:txBody>
      </p:sp>
      <p:sp>
        <p:nvSpPr>
          <p:cNvPr id="673" name="Google Shape;673;p9"/>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10 Min.</a:t>
            </a:r>
            <a:endParaRPr b="0" i="0" sz="1400" u="none" cap="none" strike="noStrike">
              <a:solidFill>
                <a:srgbClr val="000000"/>
              </a:solidFill>
              <a:latin typeface="Arial"/>
              <a:ea typeface="Arial"/>
              <a:cs typeface="Arial"/>
              <a:sym typeface="Arial"/>
            </a:endParaRPr>
          </a:p>
        </p:txBody>
      </p:sp>
      <p:sp>
        <p:nvSpPr>
          <p:cNvPr id="674" name="Google Shape;674;p9"/>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10"/>
          <p:cNvSpPr txBox="1"/>
          <p:nvPr>
            <p:ph type="title"/>
          </p:nvPr>
        </p:nvSpPr>
        <p:spPr>
          <a:xfrm>
            <a:off x="1117600" y="577106"/>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Manipulating Date and Time Values</a:t>
            </a:r>
            <a:endParaRPr/>
          </a:p>
        </p:txBody>
      </p:sp>
      <p:sp>
        <p:nvSpPr>
          <p:cNvPr id="680" name="Google Shape;680;p10"/>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a:bodyPr>
          <a:lstStyle/>
          <a:p>
            <a:pPr indent="0" lvl="0" marL="0" rtl="0" algn="l">
              <a:lnSpc>
                <a:spcPct val="115000"/>
              </a:lnSpc>
              <a:spcBef>
                <a:spcPts val="1000"/>
              </a:spcBef>
              <a:spcAft>
                <a:spcPts val="0"/>
              </a:spcAft>
              <a:buSzPts val="2800"/>
              <a:buNone/>
            </a:pPr>
            <a:r>
              <a:rPr b="1" lang="en-US"/>
              <a:t>Problem Statement</a:t>
            </a:r>
            <a:r>
              <a:rPr lang="en-US"/>
              <a:t>: As a part of manipulating data, you are supposed to manipulate the date and time values.</a:t>
            </a:r>
            <a:endParaRPr/>
          </a:p>
          <a:p>
            <a:pPr indent="0" lvl="0" marL="0" rtl="0" algn="l">
              <a:lnSpc>
                <a:spcPct val="115000"/>
              </a:lnSpc>
              <a:spcBef>
                <a:spcPts val="1000"/>
              </a:spcBef>
              <a:spcAft>
                <a:spcPts val="0"/>
              </a:spcAft>
              <a:buSzPts val="2800"/>
              <a:buNone/>
            </a:pPr>
            <a:r>
              <a:t/>
            </a:r>
            <a:endParaRPr/>
          </a:p>
        </p:txBody>
      </p:sp>
      <p:sp>
        <p:nvSpPr>
          <p:cNvPr id="681" name="Google Shape;681;p10"/>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10 Min.</a:t>
            </a:r>
            <a:endParaRPr b="0" i="0" sz="1400" u="none" cap="none" strike="noStrike">
              <a:solidFill>
                <a:srgbClr val="000000"/>
              </a:solidFill>
              <a:latin typeface="Arial"/>
              <a:ea typeface="Arial"/>
              <a:cs typeface="Arial"/>
              <a:sym typeface="Arial"/>
            </a:endParaRPr>
          </a:p>
        </p:txBody>
      </p:sp>
      <p:sp>
        <p:nvSpPr>
          <p:cNvPr id="682" name="Google Shape;682;p10"/>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11"/>
          <p:cNvSpPr txBox="1"/>
          <p:nvPr>
            <p:ph type="title"/>
          </p:nvPr>
        </p:nvSpPr>
        <p:spPr>
          <a:xfrm>
            <a:off x="1137478" y="656619"/>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Removing and Renaming DataFrame Columns</a:t>
            </a:r>
            <a:endParaRPr/>
          </a:p>
        </p:txBody>
      </p:sp>
      <p:sp>
        <p:nvSpPr>
          <p:cNvPr id="688" name="Google Shape;688;p11"/>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a:bodyPr>
          <a:lstStyle/>
          <a:p>
            <a:pPr indent="0" lvl="0" marL="0" rtl="0" algn="l">
              <a:lnSpc>
                <a:spcPct val="115000"/>
              </a:lnSpc>
              <a:spcBef>
                <a:spcPts val="1000"/>
              </a:spcBef>
              <a:spcAft>
                <a:spcPts val="0"/>
              </a:spcAft>
              <a:buSzPts val="2800"/>
              <a:buNone/>
            </a:pPr>
            <a:r>
              <a:rPr b="1" lang="en-US"/>
              <a:t>Problem Statement</a:t>
            </a:r>
            <a:r>
              <a:rPr lang="en-US"/>
              <a:t>: You are given a task to remove and rename the DataFrame columns in order to have consistency in the stored data.</a:t>
            </a:r>
            <a:endParaRPr/>
          </a:p>
          <a:p>
            <a:pPr indent="0" lvl="0" marL="0" rtl="0" algn="l">
              <a:lnSpc>
                <a:spcPct val="115000"/>
              </a:lnSpc>
              <a:spcBef>
                <a:spcPts val="1000"/>
              </a:spcBef>
              <a:spcAft>
                <a:spcPts val="0"/>
              </a:spcAft>
              <a:buSzPts val="2800"/>
              <a:buFont typeface="Arial"/>
              <a:buNone/>
            </a:pPr>
            <a:r>
              <a:t/>
            </a:r>
            <a:endParaRPr/>
          </a:p>
        </p:txBody>
      </p:sp>
      <p:sp>
        <p:nvSpPr>
          <p:cNvPr id="689" name="Google Shape;689;p11"/>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10 Min.</a:t>
            </a:r>
            <a:endParaRPr b="0" i="0" sz="1400" u="none" cap="none" strike="noStrike">
              <a:solidFill>
                <a:srgbClr val="000000"/>
              </a:solidFill>
              <a:latin typeface="Arial"/>
              <a:ea typeface="Arial"/>
              <a:cs typeface="Arial"/>
              <a:sym typeface="Arial"/>
            </a:endParaRPr>
          </a:p>
        </p:txBody>
      </p:sp>
      <p:sp>
        <p:nvSpPr>
          <p:cNvPr id="690" name="Google Shape;690;p11"/>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12"/>
          <p:cNvSpPr txBox="1"/>
          <p:nvPr>
            <p:ph type="title"/>
          </p:nvPr>
        </p:nvSpPr>
        <p:spPr>
          <a:xfrm>
            <a:off x="1117600" y="636740"/>
            <a:ext cx="10666185" cy="66504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None/>
            </a:pPr>
            <a:r>
              <a:rPr lang="en-US"/>
              <a:t>Assisted Practice: Aggregating Data Stored in a DataFrame</a:t>
            </a:r>
            <a:endParaRPr/>
          </a:p>
        </p:txBody>
      </p:sp>
      <p:sp>
        <p:nvSpPr>
          <p:cNvPr id="696" name="Google Shape;696;p12"/>
          <p:cNvSpPr txBox="1"/>
          <p:nvPr>
            <p:ph idx="1" type="body"/>
          </p:nvPr>
        </p:nvSpPr>
        <p:spPr>
          <a:xfrm>
            <a:off x="1117600" y="2809464"/>
            <a:ext cx="12490824" cy="1401711"/>
          </a:xfrm>
          <a:prstGeom prst="rect">
            <a:avLst/>
          </a:prstGeom>
          <a:noFill/>
          <a:ln>
            <a:noFill/>
          </a:ln>
        </p:spPr>
        <p:txBody>
          <a:bodyPr anchorCtr="0" anchor="t" bIns="0" lIns="91425" spcFirstLastPara="1" rIns="91425" wrap="square" tIns="0">
            <a:normAutofit/>
          </a:bodyPr>
          <a:lstStyle/>
          <a:p>
            <a:pPr indent="0" lvl="0" marL="0" rtl="0" algn="l">
              <a:lnSpc>
                <a:spcPct val="115000"/>
              </a:lnSpc>
              <a:spcBef>
                <a:spcPts val="1000"/>
              </a:spcBef>
              <a:spcAft>
                <a:spcPts val="0"/>
              </a:spcAft>
              <a:buSzPts val="2800"/>
              <a:buNone/>
            </a:pPr>
            <a:r>
              <a:rPr b="1" lang="en-US"/>
              <a:t>Problem Statement</a:t>
            </a:r>
            <a:r>
              <a:rPr lang="en-US"/>
              <a:t>: It is important to have all the data in one place. To do so, you are supposed to aggregate the data stored in a data frame.</a:t>
            </a:r>
            <a:endParaRPr/>
          </a:p>
          <a:p>
            <a:pPr indent="0" lvl="0" marL="0" rtl="0" algn="l">
              <a:lnSpc>
                <a:spcPct val="115000"/>
              </a:lnSpc>
              <a:spcBef>
                <a:spcPts val="1000"/>
              </a:spcBef>
              <a:spcAft>
                <a:spcPts val="0"/>
              </a:spcAft>
              <a:buSzPts val="2800"/>
              <a:buFont typeface="Arial"/>
              <a:buNone/>
            </a:pPr>
            <a:r>
              <a:t/>
            </a:r>
            <a:endParaRPr/>
          </a:p>
        </p:txBody>
      </p:sp>
      <p:sp>
        <p:nvSpPr>
          <p:cNvPr id="697" name="Google Shape;697;p12"/>
          <p:cNvSpPr txBox="1"/>
          <p:nvPr/>
        </p:nvSpPr>
        <p:spPr>
          <a:xfrm>
            <a:off x="12900212" y="2025044"/>
            <a:ext cx="3355788" cy="784420"/>
          </a:xfrm>
          <a:prstGeom prst="rect">
            <a:avLst/>
          </a:prstGeom>
          <a:noFill/>
          <a:ln>
            <a:noFill/>
          </a:ln>
        </p:spPr>
        <p:txBody>
          <a:bodyPr anchorCtr="0" anchor="t" bIns="0" lIns="91425" spcFirstLastPara="1" rIns="91425" wrap="square" tIns="0">
            <a:normAutofit/>
          </a:bodyPr>
          <a:lstStyle/>
          <a:p>
            <a:pPr indent="0" lvl="0" marL="0" marR="0" rtl="0" algn="l">
              <a:lnSpc>
                <a:spcPct val="115000"/>
              </a:lnSpc>
              <a:spcBef>
                <a:spcPts val="1000"/>
              </a:spcBef>
              <a:spcAft>
                <a:spcPts val="0"/>
              </a:spcAft>
              <a:buClr>
                <a:srgbClr val="000000"/>
              </a:buClr>
              <a:buSzPts val="2800"/>
              <a:buFont typeface="Arial"/>
              <a:buNone/>
            </a:pPr>
            <a:r>
              <a:rPr b="1" i="0" lang="en-US" sz="2200" u="none" cap="none" strike="noStrike">
                <a:solidFill>
                  <a:srgbClr val="3F3F3F"/>
                </a:solidFill>
                <a:latin typeface="Open Sans"/>
                <a:ea typeface="Open Sans"/>
                <a:cs typeface="Open Sans"/>
                <a:sym typeface="Open Sans"/>
              </a:rPr>
              <a:t>Duration</a:t>
            </a:r>
            <a:r>
              <a:rPr b="0" i="0" lang="en-US" sz="2200" u="none" cap="none" strike="noStrike">
                <a:solidFill>
                  <a:srgbClr val="3F3F3F"/>
                </a:solidFill>
                <a:latin typeface="Open Sans"/>
                <a:ea typeface="Open Sans"/>
                <a:cs typeface="Open Sans"/>
                <a:sym typeface="Open Sans"/>
              </a:rPr>
              <a:t>: 10 Min.</a:t>
            </a:r>
            <a:endParaRPr b="0" i="0" sz="1400" u="none" cap="none" strike="noStrike">
              <a:solidFill>
                <a:srgbClr val="000000"/>
              </a:solidFill>
              <a:latin typeface="Arial"/>
              <a:ea typeface="Arial"/>
              <a:cs typeface="Arial"/>
              <a:sym typeface="Arial"/>
            </a:endParaRPr>
          </a:p>
        </p:txBody>
      </p:sp>
      <p:sp>
        <p:nvSpPr>
          <p:cNvPr id="698" name="Google Shape;698;p12"/>
          <p:cNvSpPr/>
          <p:nvPr/>
        </p:nvSpPr>
        <p:spPr>
          <a:xfrm>
            <a:off x="1392663" y="7025267"/>
            <a:ext cx="13470675" cy="1048215"/>
          </a:xfrm>
          <a:prstGeom prst="roundRect">
            <a:avLst>
              <a:gd fmla="val 16667" name="adj"/>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ctr">
              <a:lnSpc>
                <a:spcPct val="115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Note</a:t>
            </a:r>
            <a:r>
              <a:rPr b="0" i="0" lang="en-US" sz="2200" u="none" cap="none" strike="noStrike">
                <a:solidFill>
                  <a:srgbClr val="3F3F3F"/>
                </a:solidFill>
                <a:latin typeface="Open Sans"/>
                <a:ea typeface="Open Sans"/>
                <a:cs typeface="Open Sans"/>
                <a:sym typeface="Open Sans"/>
              </a:rPr>
              <a:t>: Please download the solution document from the Course Resources section and follow the steps given in the document.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t/>
            </a:r>
            <a:endParaRPr b="0" i="0" sz="2200" u="none" cap="none" strike="noStrik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800"/>
              <a:buFont typeface="Arial"/>
              <a:buNone/>
            </a:pPr>
            <a:r>
              <a:rPr lang="en-US"/>
              <a:t>Introduction to Azure Databricks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3"/>
          <p:cNvSpPr txBox="1"/>
          <p:nvPr>
            <p:ph idx="1" type="body"/>
          </p:nvPr>
        </p:nvSpPr>
        <p:spPr>
          <a:xfrm>
            <a:off x="1138419" y="2618974"/>
            <a:ext cx="8522415" cy="586248"/>
          </a:xfrm>
          <a:prstGeom prst="rect">
            <a:avLst/>
          </a:prstGeom>
          <a:noFill/>
          <a:ln>
            <a:noFill/>
          </a:ln>
        </p:spPr>
        <p:txBody>
          <a:bodyPr anchorCtr="0" anchor="t" bIns="0" lIns="91425" spcFirstLastPara="1" rIns="91425" wrap="square" tIns="0">
            <a:noAutofit/>
          </a:bodyPr>
          <a:lstStyle/>
          <a:p>
            <a:pPr indent="-165100" lvl="0" marL="342900" rtl="0" algn="l">
              <a:lnSpc>
                <a:spcPct val="90000"/>
              </a:lnSpc>
              <a:spcBef>
                <a:spcPts val="1000"/>
              </a:spcBef>
              <a:spcAft>
                <a:spcPts val="0"/>
              </a:spcAft>
              <a:buSzPts val="3020"/>
              <a:buNone/>
            </a:pPr>
            <a:r>
              <a:rPr lang="en-US"/>
              <a:t>Databricks has a master-slave architecture to attain reliability.</a:t>
            </a:r>
            <a:endParaRPr/>
          </a:p>
          <a:p>
            <a:pPr indent="0" lvl="0" marL="0" rtl="0" algn="l">
              <a:lnSpc>
                <a:spcPct val="90000"/>
              </a:lnSpc>
              <a:spcBef>
                <a:spcPts val="1000"/>
              </a:spcBef>
              <a:spcAft>
                <a:spcPts val="0"/>
              </a:spcAft>
              <a:buSzPts val="3294"/>
              <a:buNone/>
            </a:pPr>
            <a:r>
              <a:t/>
            </a:r>
            <a:endParaRPr/>
          </a:p>
        </p:txBody>
      </p:sp>
      <p:sp>
        <p:nvSpPr>
          <p:cNvPr id="704" name="Google Shape;704;p13"/>
          <p:cNvSpPr txBox="1"/>
          <p:nvPr>
            <p:ph idx="2" type="body"/>
          </p:nvPr>
        </p:nvSpPr>
        <p:spPr>
          <a:xfrm>
            <a:off x="1306861" y="3779238"/>
            <a:ext cx="7981518" cy="624320"/>
          </a:xfrm>
          <a:prstGeom prst="rect">
            <a:avLst/>
          </a:prstGeom>
          <a:noFill/>
          <a:ln>
            <a:noFill/>
          </a:ln>
        </p:spPr>
        <p:txBody>
          <a:bodyPr anchorCtr="0" anchor="ctr" bIns="0" lIns="91425" spcFirstLastPara="1" rIns="91425" wrap="square" tIns="0">
            <a:noAutofit/>
          </a:bodyPr>
          <a:lstStyle/>
          <a:p>
            <a:pPr indent="0" lvl="0" marL="0" rtl="0" algn="l">
              <a:lnSpc>
                <a:spcPct val="100000"/>
              </a:lnSpc>
              <a:spcBef>
                <a:spcPts val="0"/>
              </a:spcBef>
              <a:spcAft>
                <a:spcPts val="0"/>
              </a:spcAft>
              <a:buClr>
                <a:srgbClr val="000000"/>
              </a:buClr>
              <a:buSzPts val="1400"/>
              <a:buNone/>
            </a:pPr>
            <a:r>
              <a:rPr lang="en-US"/>
              <a:t>Databricks allows importing JSON-formatted files in a single line or multiline mode.</a:t>
            </a:r>
            <a:endParaRPr/>
          </a:p>
        </p:txBody>
      </p:sp>
      <p:sp>
        <p:nvSpPr>
          <p:cNvPr id="705" name="Google Shape;705;p13"/>
          <p:cNvSpPr txBox="1"/>
          <p:nvPr>
            <p:ph idx="3" type="body"/>
          </p:nvPr>
        </p:nvSpPr>
        <p:spPr>
          <a:xfrm>
            <a:off x="1306861" y="4971935"/>
            <a:ext cx="8099408" cy="586248"/>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1000"/>
              </a:spcBef>
              <a:spcAft>
                <a:spcPts val="0"/>
              </a:spcAft>
              <a:buClr>
                <a:schemeClr val="lt1"/>
              </a:buClr>
              <a:buSzPts val="2200"/>
              <a:buNone/>
            </a:pPr>
            <a:r>
              <a:rPr lang="en-US"/>
              <a:t>DataFrame in Azure Databricks is the common structured Application Programming Interface (API).</a:t>
            </a:r>
            <a:endParaRPr/>
          </a:p>
        </p:txBody>
      </p:sp>
      <p:sp>
        <p:nvSpPr>
          <p:cNvPr id="706" name="Google Shape;706;p13"/>
          <p:cNvSpPr txBox="1"/>
          <p:nvPr>
            <p:ph idx="4" type="body"/>
          </p:nvPr>
        </p:nvSpPr>
        <p:spPr>
          <a:xfrm>
            <a:off x="1306860" y="6223563"/>
            <a:ext cx="8678387" cy="586248"/>
          </a:xfrm>
          <a:prstGeom prst="rect">
            <a:avLst/>
          </a:prstGeom>
          <a:noFill/>
          <a:ln>
            <a:noFill/>
          </a:ln>
        </p:spPr>
        <p:txBody>
          <a:bodyPr anchorCtr="0" anchor="ctr" bIns="0" lIns="91425" spcFirstLastPara="1" rIns="91425" wrap="square" tIns="0">
            <a:noAutofit/>
          </a:bodyPr>
          <a:lstStyle/>
          <a:p>
            <a:pPr indent="0" lvl="0" marL="0" rtl="0" algn="l">
              <a:lnSpc>
                <a:spcPct val="100000"/>
              </a:lnSpc>
              <a:spcBef>
                <a:spcPts val="1000"/>
              </a:spcBef>
              <a:spcAft>
                <a:spcPts val="0"/>
              </a:spcAft>
              <a:buClr>
                <a:schemeClr val="lt1"/>
              </a:buClr>
              <a:buSzPts val="2200"/>
              <a:buNone/>
            </a:pPr>
            <a:r>
              <a:rPr lang="en-US"/>
              <a:t>Parquet files consist of columns and their format provides optimizations for querying.</a:t>
            </a:r>
            <a:endParaRPr/>
          </a:p>
        </p:txBody>
      </p:sp>
      <p:pic>
        <p:nvPicPr>
          <p:cNvPr id="707" name="Google Shape;707;p13"/>
          <p:cNvPicPr preferRelativeResize="0"/>
          <p:nvPr/>
        </p:nvPicPr>
        <p:blipFill rotWithShape="1">
          <a:blip r:embed="rId3">
            <a:alphaModFix/>
          </a:blip>
          <a:srcRect b="0" l="0" r="0" t="0"/>
          <a:stretch/>
        </p:blipFill>
        <p:spPr>
          <a:xfrm>
            <a:off x="706244" y="2634998"/>
            <a:ext cx="489335" cy="489335"/>
          </a:xfrm>
          <a:prstGeom prst="rect">
            <a:avLst/>
          </a:prstGeom>
          <a:noFill/>
          <a:ln>
            <a:noFill/>
          </a:ln>
        </p:spPr>
      </p:pic>
      <p:pic>
        <p:nvPicPr>
          <p:cNvPr id="708" name="Google Shape;708;p13"/>
          <p:cNvPicPr preferRelativeResize="0"/>
          <p:nvPr/>
        </p:nvPicPr>
        <p:blipFill rotWithShape="1">
          <a:blip r:embed="rId3">
            <a:alphaModFix/>
          </a:blip>
          <a:srcRect b="0" l="0" r="0" t="0"/>
          <a:stretch/>
        </p:blipFill>
        <p:spPr>
          <a:xfrm>
            <a:off x="706241" y="3827695"/>
            <a:ext cx="489335" cy="489335"/>
          </a:xfrm>
          <a:prstGeom prst="rect">
            <a:avLst/>
          </a:prstGeom>
          <a:noFill/>
          <a:ln>
            <a:noFill/>
          </a:ln>
        </p:spPr>
      </p:pic>
      <p:pic>
        <p:nvPicPr>
          <p:cNvPr id="709" name="Google Shape;709;p13"/>
          <p:cNvPicPr preferRelativeResize="0"/>
          <p:nvPr/>
        </p:nvPicPr>
        <p:blipFill rotWithShape="1">
          <a:blip r:embed="rId3">
            <a:alphaModFix/>
          </a:blip>
          <a:srcRect b="0" l="0" r="0" t="0"/>
          <a:stretch/>
        </p:blipFill>
        <p:spPr>
          <a:xfrm>
            <a:off x="706240" y="5020392"/>
            <a:ext cx="489335" cy="489335"/>
          </a:xfrm>
          <a:prstGeom prst="rect">
            <a:avLst/>
          </a:prstGeom>
          <a:noFill/>
          <a:ln>
            <a:noFill/>
          </a:ln>
        </p:spPr>
      </p:pic>
      <p:pic>
        <p:nvPicPr>
          <p:cNvPr id="710" name="Google Shape;710;p13"/>
          <p:cNvPicPr preferRelativeResize="0"/>
          <p:nvPr/>
        </p:nvPicPr>
        <p:blipFill rotWithShape="1">
          <a:blip r:embed="rId3">
            <a:alphaModFix/>
          </a:blip>
          <a:srcRect b="0" l="0" r="0" t="0"/>
          <a:stretch/>
        </p:blipFill>
        <p:spPr>
          <a:xfrm>
            <a:off x="706240" y="6211003"/>
            <a:ext cx="489335" cy="48933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15"/>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1</a:t>
            </a:r>
            <a:endParaRPr/>
          </a:p>
        </p:txBody>
      </p:sp>
      <p:sp>
        <p:nvSpPr>
          <p:cNvPr id="720" name="Google Shape;720;p15"/>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Which of the following provides convenience to get a Spark cluster? </a:t>
            </a:r>
            <a:endParaRPr/>
          </a:p>
        </p:txBody>
      </p:sp>
      <p:sp>
        <p:nvSpPr>
          <p:cNvPr id="721" name="Google Shape;721;p15"/>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Font typeface="Arial"/>
              <a:buNone/>
            </a:pPr>
            <a:r>
              <a:rPr lang="en-US" sz="2200"/>
              <a:t>Azure Databricks</a:t>
            </a:r>
            <a:endParaRPr sz="2200"/>
          </a:p>
        </p:txBody>
      </p:sp>
      <p:sp>
        <p:nvSpPr>
          <p:cNvPr id="722" name="Google Shape;722;p15"/>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Azure DataFrames</a:t>
            </a:r>
            <a:endParaRPr sz="2200"/>
          </a:p>
        </p:txBody>
      </p:sp>
      <p:sp>
        <p:nvSpPr>
          <p:cNvPr id="723" name="Google Shape;723;p15"/>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 File System (DFS)</a:t>
            </a:r>
            <a:endParaRPr sz="2200"/>
          </a:p>
        </p:txBody>
      </p:sp>
      <p:sp>
        <p:nvSpPr>
          <p:cNvPr id="724" name="Google Shape;724;p15"/>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None of the above</a:t>
            </a:r>
            <a:endParaRPr sz="2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16"/>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Which of the following provides convenience to get a Spark cluster? </a:t>
            </a:r>
            <a:endParaRPr/>
          </a:p>
        </p:txBody>
      </p:sp>
      <p:sp>
        <p:nvSpPr>
          <p:cNvPr id="730" name="Google Shape;730;p16"/>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1</a:t>
            </a:r>
            <a:endParaRPr/>
          </a:p>
        </p:txBody>
      </p:sp>
      <p:sp>
        <p:nvSpPr>
          <p:cNvPr id="731" name="Google Shape;731;p16"/>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p>
            <a:pPr indent="0" lvl="0" marL="0" rtl="0" algn="l">
              <a:lnSpc>
                <a:spcPct val="90000"/>
              </a:lnSpc>
              <a:spcBef>
                <a:spcPts val="1000"/>
              </a:spcBef>
              <a:spcAft>
                <a:spcPts val="0"/>
              </a:spcAft>
              <a:buSzPts val="2800"/>
              <a:buFont typeface="Arial"/>
              <a:buNone/>
            </a:pPr>
            <a:r>
              <a:rPr lang="en-US"/>
              <a:t>A</a:t>
            </a:r>
            <a:endParaRPr/>
          </a:p>
        </p:txBody>
      </p:sp>
      <p:sp>
        <p:nvSpPr>
          <p:cNvPr id="732" name="Google Shape;732;p16"/>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SzPts val="2800"/>
              <a:buNone/>
            </a:pPr>
            <a:r>
              <a:rPr lang="en-US" sz="2200"/>
              <a:t>   Databricks eliminate the complexity and provide convenience to get a spark cluster. The Spark experience is seamless and requires no management.</a:t>
            </a:r>
            <a:endParaRPr/>
          </a:p>
        </p:txBody>
      </p:sp>
      <p:sp>
        <p:nvSpPr>
          <p:cNvPr id="733" name="Google Shape;733;p16"/>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b="0" lang="en-US" sz="2200"/>
              <a:t>Azure Databricks</a:t>
            </a:r>
            <a:endParaRPr b="0" sz="2200"/>
          </a:p>
        </p:txBody>
      </p:sp>
      <p:sp>
        <p:nvSpPr>
          <p:cNvPr id="734" name="Google Shape;734;p16"/>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Azure DataFrames</a:t>
            </a:r>
            <a:endParaRPr sz="2200"/>
          </a:p>
        </p:txBody>
      </p:sp>
      <p:sp>
        <p:nvSpPr>
          <p:cNvPr id="735" name="Google Shape;735;p16"/>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 File System (DFS)</a:t>
            </a:r>
            <a:endParaRPr/>
          </a:p>
        </p:txBody>
      </p:sp>
      <p:sp>
        <p:nvSpPr>
          <p:cNvPr id="736" name="Google Shape;736;p16"/>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None of the above</a:t>
            </a:r>
            <a:endParaRPr sz="22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18"/>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2</a:t>
            </a:r>
            <a:endParaRPr/>
          </a:p>
        </p:txBody>
      </p:sp>
      <p:sp>
        <p:nvSpPr>
          <p:cNvPr id="742" name="Google Shape;742;p18"/>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If you want to mount storage objects so that you can access them without credentials, which of the following can be used?</a:t>
            </a:r>
            <a:endParaRPr/>
          </a:p>
        </p:txBody>
      </p:sp>
      <p:sp>
        <p:nvSpPr>
          <p:cNvPr id="743" name="Google Shape;743;p18"/>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Font typeface="Arial"/>
              <a:buNone/>
            </a:pPr>
            <a:r>
              <a:rPr lang="en-US" sz="2200"/>
              <a:t>Azure Databricks</a:t>
            </a:r>
            <a:endParaRPr sz="2200"/>
          </a:p>
        </p:txBody>
      </p:sp>
      <p:sp>
        <p:nvSpPr>
          <p:cNvPr id="744" name="Google Shape;744;p18"/>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Azure DataFrames</a:t>
            </a:r>
            <a:endParaRPr sz="2200"/>
          </a:p>
        </p:txBody>
      </p:sp>
      <p:sp>
        <p:nvSpPr>
          <p:cNvPr id="745" name="Google Shape;745;p18"/>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 File System (DBFS)</a:t>
            </a:r>
            <a:endParaRPr sz="2200"/>
          </a:p>
        </p:txBody>
      </p:sp>
      <p:sp>
        <p:nvSpPr>
          <p:cNvPr id="746" name="Google Shape;746;p18"/>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None of the above</a:t>
            </a:r>
            <a:endParaRPr sz="2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23"/>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If you want to mount storage objects so that you can access them without credentials, which of the following can be used?</a:t>
            </a:r>
            <a:endParaRPr/>
          </a:p>
        </p:txBody>
      </p:sp>
      <p:sp>
        <p:nvSpPr>
          <p:cNvPr id="752" name="Google Shape;752;p23"/>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2</a:t>
            </a:r>
            <a:endParaRPr/>
          </a:p>
        </p:txBody>
      </p:sp>
      <p:sp>
        <p:nvSpPr>
          <p:cNvPr id="753" name="Google Shape;753;p23"/>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p>
            <a:pPr indent="0" lvl="0" marL="0" rtl="0" algn="l">
              <a:lnSpc>
                <a:spcPct val="90000"/>
              </a:lnSpc>
              <a:spcBef>
                <a:spcPts val="1000"/>
              </a:spcBef>
              <a:spcAft>
                <a:spcPts val="0"/>
              </a:spcAft>
              <a:buSzPts val="2800"/>
              <a:buFont typeface="Arial"/>
              <a:buNone/>
            </a:pPr>
            <a:r>
              <a:rPr lang="en-US"/>
              <a:t>C</a:t>
            </a:r>
            <a:endParaRPr/>
          </a:p>
        </p:txBody>
      </p:sp>
      <p:sp>
        <p:nvSpPr>
          <p:cNvPr id="754" name="Google Shape;754;p23"/>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SzPts val="2800"/>
              <a:buNone/>
            </a:pPr>
            <a:r>
              <a:rPr lang="en-US" sz="2200"/>
              <a:t>Databricks File System (DBFS) is used to mount storage objects so that you can access them without credentials.</a:t>
            </a:r>
            <a:endParaRPr sz="2200"/>
          </a:p>
        </p:txBody>
      </p:sp>
      <p:sp>
        <p:nvSpPr>
          <p:cNvPr id="755" name="Google Shape;755;p23"/>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b="0" lang="en-US" sz="2200"/>
              <a:t>Azure Databricks</a:t>
            </a:r>
            <a:endParaRPr b="0" sz="2200"/>
          </a:p>
        </p:txBody>
      </p:sp>
      <p:sp>
        <p:nvSpPr>
          <p:cNvPr id="756" name="Google Shape;756;p23"/>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Azure DataFrames</a:t>
            </a:r>
            <a:endParaRPr sz="2200"/>
          </a:p>
        </p:txBody>
      </p:sp>
      <p:sp>
        <p:nvSpPr>
          <p:cNvPr id="757" name="Google Shape;757;p23"/>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 File System (DBFS)</a:t>
            </a:r>
            <a:endParaRPr/>
          </a:p>
        </p:txBody>
      </p:sp>
      <p:sp>
        <p:nvSpPr>
          <p:cNvPr id="758" name="Google Shape;758;p23"/>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None of the above</a:t>
            </a:r>
            <a:endParaRPr sz="22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24"/>
          <p:cNvSpPr txBox="1"/>
          <p:nvPr>
            <p:ph idx="1"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3</a:t>
            </a:r>
            <a:endParaRPr/>
          </a:p>
        </p:txBody>
      </p:sp>
      <p:sp>
        <p:nvSpPr>
          <p:cNvPr id="764" name="Google Shape;764;p24"/>
          <p:cNvSpPr txBox="1"/>
          <p:nvPr>
            <p:ph idx="2"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Which of the following contains uploaded files?</a:t>
            </a:r>
            <a:endParaRPr/>
          </a:p>
        </p:txBody>
      </p:sp>
      <p:sp>
        <p:nvSpPr>
          <p:cNvPr id="765" name="Google Shape;765;p24"/>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/databricks/init</a:t>
            </a:r>
            <a:endParaRPr sz="2200"/>
          </a:p>
        </p:txBody>
      </p:sp>
      <p:sp>
        <p:nvSpPr>
          <p:cNvPr id="766" name="Google Shape;766;p24"/>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/databricks-datasets</a:t>
            </a:r>
            <a:endParaRPr/>
          </a:p>
        </p:txBody>
      </p:sp>
      <p:sp>
        <p:nvSpPr>
          <p:cNvPr id="767" name="Google Shape;767;p24"/>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/databricks-results</a:t>
            </a:r>
            <a:endParaRPr/>
          </a:p>
        </p:txBody>
      </p:sp>
      <p:sp>
        <p:nvSpPr>
          <p:cNvPr id="768" name="Google Shape;768;p24"/>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/FileStore</a:t>
            </a:r>
            <a:endParaRPr sz="22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25"/>
          <p:cNvSpPr txBox="1"/>
          <p:nvPr>
            <p:ph idx="1" type="body"/>
          </p:nvPr>
        </p:nvSpPr>
        <p:spPr>
          <a:xfrm>
            <a:off x="3012031" y="571937"/>
            <a:ext cx="12323689" cy="14249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1000"/>
              </a:spcBef>
              <a:spcAft>
                <a:spcPts val="0"/>
              </a:spcAft>
              <a:buSzPts val="2800"/>
              <a:buNone/>
            </a:pPr>
            <a:r>
              <a:rPr lang="en-US"/>
              <a:t>Which of the following contains uploaded files?</a:t>
            </a:r>
            <a:endParaRPr/>
          </a:p>
        </p:txBody>
      </p:sp>
      <p:sp>
        <p:nvSpPr>
          <p:cNvPr id="774" name="Google Shape;774;p25"/>
          <p:cNvSpPr txBox="1"/>
          <p:nvPr>
            <p:ph idx="2" type="body"/>
          </p:nvPr>
        </p:nvSpPr>
        <p:spPr>
          <a:xfrm>
            <a:off x="1280469" y="1281797"/>
            <a:ext cx="1698904" cy="674183"/>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1000"/>
              </a:spcBef>
              <a:spcAft>
                <a:spcPts val="0"/>
              </a:spcAft>
              <a:buSzPts val="2800"/>
              <a:buFont typeface="Arial"/>
              <a:buNone/>
            </a:pPr>
            <a:r>
              <a:rPr lang="en-US"/>
              <a:t>3</a:t>
            </a:r>
            <a:endParaRPr/>
          </a:p>
        </p:txBody>
      </p:sp>
      <p:sp>
        <p:nvSpPr>
          <p:cNvPr id="775" name="Google Shape;775;p25"/>
          <p:cNvSpPr txBox="1"/>
          <p:nvPr>
            <p:ph idx="8" type="body"/>
          </p:nvPr>
        </p:nvSpPr>
        <p:spPr>
          <a:xfrm>
            <a:off x="3346904" y="7339154"/>
            <a:ext cx="9022188" cy="400110"/>
          </a:xfrm>
          <a:prstGeom prst="rect">
            <a:avLst/>
          </a:prstGeom>
          <a:noFill/>
          <a:ln>
            <a:noFill/>
          </a:ln>
        </p:spPr>
        <p:txBody>
          <a:bodyPr anchorCtr="0" anchor="b" bIns="0" lIns="91425" spcFirstLastPara="1" rIns="91425" wrap="square" tIns="0">
            <a:noAutofit/>
          </a:bodyPr>
          <a:lstStyle/>
          <a:p>
            <a:pPr indent="0" lvl="0" marL="0" rtl="0" algn="l">
              <a:lnSpc>
                <a:spcPct val="90000"/>
              </a:lnSpc>
              <a:spcBef>
                <a:spcPts val="1000"/>
              </a:spcBef>
              <a:spcAft>
                <a:spcPts val="0"/>
              </a:spcAft>
              <a:buSzPts val="2800"/>
              <a:buFont typeface="Arial"/>
              <a:buNone/>
            </a:pPr>
            <a:r>
              <a:rPr lang="en-US"/>
              <a:t>D</a:t>
            </a:r>
            <a:endParaRPr/>
          </a:p>
        </p:txBody>
      </p:sp>
      <p:sp>
        <p:nvSpPr>
          <p:cNvPr id="776" name="Google Shape;776;p25"/>
          <p:cNvSpPr txBox="1"/>
          <p:nvPr>
            <p:ph idx="3" type="body"/>
          </p:nvPr>
        </p:nvSpPr>
        <p:spPr>
          <a:xfrm>
            <a:off x="670033" y="7935120"/>
            <a:ext cx="15194414" cy="998670"/>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SzPts val="2800"/>
              <a:buFont typeface="Arial"/>
              <a:buNone/>
            </a:pPr>
            <a:r>
              <a:rPr lang="en-US" sz="2200"/>
              <a:t>/FileStore contains all the uploaded files.</a:t>
            </a:r>
            <a:endParaRPr sz="2200"/>
          </a:p>
        </p:txBody>
      </p:sp>
      <p:sp>
        <p:nvSpPr>
          <p:cNvPr id="777" name="Google Shape;777;p25"/>
          <p:cNvSpPr txBox="1"/>
          <p:nvPr>
            <p:ph idx="3" type="body"/>
          </p:nvPr>
        </p:nvSpPr>
        <p:spPr>
          <a:xfrm>
            <a:off x="2329744" y="278841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b="0" lang="en-US" sz="2200"/>
              <a:t>/databricks/init</a:t>
            </a:r>
            <a:endParaRPr b="0" sz="2200"/>
          </a:p>
        </p:txBody>
      </p:sp>
      <p:sp>
        <p:nvSpPr>
          <p:cNvPr id="778" name="Google Shape;778;p25"/>
          <p:cNvSpPr txBox="1"/>
          <p:nvPr>
            <p:ph idx="4" type="body"/>
          </p:nvPr>
        </p:nvSpPr>
        <p:spPr>
          <a:xfrm>
            <a:off x="2329744" y="360902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/databricks-datasets</a:t>
            </a:r>
            <a:endParaRPr/>
          </a:p>
        </p:txBody>
      </p:sp>
      <p:sp>
        <p:nvSpPr>
          <p:cNvPr id="779" name="Google Shape;779;p25"/>
          <p:cNvSpPr txBox="1"/>
          <p:nvPr>
            <p:ph idx="5" type="body"/>
          </p:nvPr>
        </p:nvSpPr>
        <p:spPr>
          <a:xfrm>
            <a:off x="2329744" y="4429627"/>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/databricks-results</a:t>
            </a:r>
            <a:endParaRPr/>
          </a:p>
        </p:txBody>
      </p:sp>
      <p:sp>
        <p:nvSpPr>
          <p:cNvPr id="780" name="Google Shape;780;p25"/>
          <p:cNvSpPr txBox="1"/>
          <p:nvPr>
            <p:ph idx="6" type="body"/>
          </p:nvPr>
        </p:nvSpPr>
        <p:spPr>
          <a:xfrm>
            <a:off x="2329744" y="5250232"/>
            <a:ext cx="11250640" cy="701711"/>
          </a:xfrm>
          <a:prstGeom prst="rect">
            <a:avLst/>
          </a:prstGeom>
          <a:noFill/>
          <a:ln>
            <a:noFill/>
          </a:ln>
        </p:spPr>
        <p:txBody>
          <a:bodyPr anchorCtr="0" anchor="t" bIns="0" lIns="91425" spcFirstLastPara="1" rIns="91425" wrap="square" tIns="0">
            <a:normAutofit/>
          </a:bodyPr>
          <a:lstStyle/>
          <a:p>
            <a:pPr indent="0" lvl="0" marL="0" rtl="0" algn="l">
              <a:lnSpc>
                <a:spcPct val="90000"/>
              </a:lnSpc>
              <a:spcBef>
                <a:spcPts val="1000"/>
              </a:spcBef>
              <a:spcAft>
                <a:spcPts val="0"/>
              </a:spcAft>
              <a:buSzPts val="2800"/>
              <a:buNone/>
            </a:pPr>
            <a:r>
              <a:rPr lang="en-US" sz="2200"/>
              <a:t>/FileStore</a:t>
            </a:r>
            <a:endParaRPr sz="2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sp>
        <p:nvSpPr>
          <p:cNvPr id="785" name="Google Shape;785;p60"/>
          <p:cNvSpPr txBox="1"/>
          <p:nvPr>
            <p:ph type="title"/>
          </p:nvPr>
        </p:nvSpPr>
        <p:spPr>
          <a:xfrm>
            <a:off x="0" y="539514"/>
            <a:ext cx="16256001" cy="66504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3F3F3F"/>
              </a:buClr>
              <a:buSzPts val="3200"/>
              <a:buFont typeface="Arial"/>
              <a:buNone/>
            </a:pPr>
            <a:r>
              <a:rPr lang="en-US"/>
              <a:t>Lesson-End Project: Review Course Data</a:t>
            </a:r>
            <a:endParaRPr/>
          </a:p>
        </p:txBody>
      </p:sp>
      <p:sp>
        <p:nvSpPr>
          <p:cNvPr id="786" name="Google Shape;786;p60"/>
          <p:cNvSpPr txBox="1"/>
          <p:nvPr>
            <p:ph idx="1" type="body"/>
          </p:nvPr>
        </p:nvSpPr>
        <p:spPr>
          <a:xfrm>
            <a:off x="4533900" y="1619250"/>
            <a:ext cx="10267949" cy="6191249"/>
          </a:xfrm>
          <a:prstGeom prst="rect">
            <a:avLst/>
          </a:prstGeom>
          <a:noFill/>
          <a:ln>
            <a:noFill/>
          </a:ln>
        </p:spPr>
        <p:txBody>
          <a:bodyPr anchorCtr="0" anchor="t" bIns="0" lIns="91425" spcFirstLastPara="1" rIns="91425" wrap="square" tIns="0">
            <a:normAutofit/>
          </a:bodyPr>
          <a:lstStyle/>
          <a:p>
            <a:pPr indent="0" lvl="0" marL="0" rtl="0" algn="l">
              <a:lnSpc>
                <a:spcPct val="100000"/>
              </a:lnSpc>
              <a:spcBef>
                <a:spcPts val="1000"/>
              </a:spcBef>
              <a:spcAft>
                <a:spcPts val="0"/>
              </a:spcAft>
              <a:buSzPts val="2800"/>
              <a:buNone/>
            </a:pPr>
            <a:r>
              <a:t/>
            </a:r>
            <a:endParaRPr b="1"/>
          </a:p>
          <a:p>
            <a:pPr indent="0" lvl="0" marL="0" rtl="0" algn="l">
              <a:lnSpc>
                <a:spcPct val="100000"/>
              </a:lnSpc>
              <a:spcBef>
                <a:spcPts val="1000"/>
              </a:spcBef>
              <a:spcAft>
                <a:spcPts val="0"/>
              </a:spcAft>
              <a:buSzPts val="2800"/>
              <a:buNone/>
            </a:pPr>
            <a:r>
              <a:rPr b="1" lang="en-US"/>
              <a:t>Problem scenario:</a:t>
            </a:r>
            <a:endParaRPr/>
          </a:p>
          <a:p>
            <a:pPr indent="0" lvl="0" marL="0" rtl="0" algn="l">
              <a:lnSpc>
                <a:spcPct val="100000"/>
              </a:lnSpc>
              <a:spcBef>
                <a:spcPts val="1000"/>
              </a:spcBef>
              <a:spcAft>
                <a:spcPts val="0"/>
              </a:spcAft>
              <a:buSzPts val="2800"/>
              <a:buNone/>
            </a:pPr>
            <a:r>
              <a:rPr lang="en-US"/>
              <a:t>You are a junior data engineer, and one of the senior data engineers has asked you to explore the company’s course data and filter it to fetch meaningful insights. You are also required to optimize data querying, which helps fetch data quickly when a similar query is triggered and helps clean the data by allowing one to remove duplicate values, manipulate values, and perform data aggregation.</a:t>
            </a:r>
            <a:endParaRPr/>
          </a:p>
          <a:p>
            <a:pPr indent="0" lvl="0" marL="0" rtl="0" algn="l">
              <a:lnSpc>
                <a:spcPct val="100000"/>
              </a:lnSpc>
              <a:spcBef>
                <a:spcPts val="1000"/>
              </a:spcBef>
              <a:spcAft>
                <a:spcPts val="0"/>
              </a:spcAft>
              <a:buSzPts val="2800"/>
              <a:buNone/>
            </a:pPr>
            <a:r>
              <a:t/>
            </a:r>
            <a:endParaRPr b="1"/>
          </a:p>
          <a:p>
            <a:pPr indent="0" lvl="0" marL="0" rtl="0" algn="l">
              <a:lnSpc>
                <a:spcPct val="100000"/>
              </a:lnSpc>
              <a:spcBef>
                <a:spcPts val="1000"/>
              </a:spcBef>
              <a:spcAft>
                <a:spcPts val="0"/>
              </a:spcAft>
              <a:buSzPts val="2800"/>
              <a:buNone/>
            </a:pPr>
            <a:r>
              <a:rPr b="1" lang="en-US"/>
              <a:t>Objective:</a:t>
            </a:r>
            <a:endParaRPr/>
          </a:p>
          <a:p>
            <a:pPr indent="0" lvl="0" marL="0" rtl="0" algn="l">
              <a:lnSpc>
                <a:spcPct val="100000"/>
              </a:lnSpc>
              <a:spcBef>
                <a:spcPts val="1000"/>
              </a:spcBef>
              <a:spcAft>
                <a:spcPts val="0"/>
              </a:spcAft>
              <a:buSzPts val="2800"/>
              <a:buNone/>
            </a:pPr>
            <a:r>
              <a:rPr lang="en-US"/>
              <a:t>To easily gather insights regarding the sales of specific courses and fetch the required information quickly</a:t>
            </a:r>
            <a:endParaRPr/>
          </a:p>
          <a:p>
            <a:pPr indent="0" lvl="0" marL="0" rtl="0" algn="l">
              <a:lnSpc>
                <a:spcPct val="100000"/>
              </a:lnSpc>
              <a:spcBef>
                <a:spcPts val="1000"/>
              </a:spcBef>
              <a:spcAft>
                <a:spcPts val="0"/>
              </a:spcAft>
              <a:buSzPts val="2800"/>
              <a:buNone/>
            </a:pPr>
            <a:r>
              <a:t/>
            </a:r>
            <a:endParaRPr b="1"/>
          </a:p>
          <a:p>
            <a:pPr indent="0" lvl="0" marL="0" rtl="0" algn="l">
              <a:lnSpc>
                <a:spcPct val="100000"/>
              </a:lnSpc>
              <a:spcBef>
                <a:spcPts val="1000"/>
              </a:spcBef>
              <a:spcAft>
                <a:spcPts val="0"/>
              </a:spcAft>
              <a:buSzPts val="2800"/>
              <a:buNone/>
            </a:pPr>
            <a:r>
              <a:rPr b="1" lang="en-US"/>
              <a:t>Note: </a:t>
            </a:r>
            <a:r>
              <a:rPr lang="en-US"/>
              <a:t>Download </a:t>
            </a:r>
            <a:r>
              <a:rPr b="1" lang="en-US"/>
              <a:t>CoursesData.csv </a:t>
            </a:r>
            <a:r>
              <a:rPr lang="en-US"/>
              <a:t>from the </a:t>
            </a:r>
            <a:r>
              <a:rPr b="1" lang="en-US"/>
              <a:t>Course Resources</a:t>
            </a:r>
            <a:r>
              <a:rPr lang="en-US"/>
              <a:t> section in the LMS to perform the required tasks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61"/>
          <p:cNvSpPr txBox="1"/>
          <p:nvPr>
            <p:ph type="title"/>
          </p:nvPr>
        </p:nvSpPr>
        <p:spPr>
          <a:xfrm>
            <a:off x="0" y="539514"/>
            <a:ext cx="16256001" cy="66504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3F3F3F"/>
              </a:buClr>
              <a:buSzPts val="3200"/>
              <a:buFont typeface="Arial"/>
              <a:buNone/>
            </a:pPr>
            <a:r>
              <a:rPr lang="en-US"/>
              <a:t>Lesson-End Project: Review Course Data</a:t>
            </a:r>
            <a:endParaRPr/>
          </a:p>
        </p:txBody>
      </p:sp>
      <p:sp>
        <p:nvSpPr>
          <p:cNvPr id="792" name="Google Shape;792;p61"/>
          <p:cNvSpPr txBox="1"/>
          <p:nvPr>
            <p:ph idx="1" type="body"/>
          </p:nvPr>
        </p:nvSpPr>
        <p:spPr>
          <a:xfrm>
            <a:off x="4432300" y="1617790"/>
            <a:ext cx="10102849" cy="6192709"/>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1000"/>
              </a:spcBef>
              <a:spcAft>
                <a:spcPts val="0"/>
              </a:spcAft>
              <a:buSzPts val="2800"/>
              <a:buNone/>
            </a:pPr>
            <a:r>
              <a:t/>
            </a:r>
            <a:endParaRPr b="1">
              <a:solidFill>
                <a:schemeClr val="lt1"/>
              </a:solidFill>
            </a:endParaRPr>
          </a:p>
          <a:p>
            <a:pPr indent="0" lvl="0" marL="0" rtl="0" algn="l">
              <a:lnSpc>
                <a:spcPct val="100000"/>
              </a:lnSpc>
              <a:spcBef>
                <a:spcPts val="1000"/>
              </a:spcBef>
              <a:spcAft>
                <a:spcPts val="0"/>
              </a:spcAft>
              <a:buSzPts val="2800"/>
              <a:buNone/>
            </a:pPr>
            <a:r>
              <a:rPr b="1" lang="en-US">
                <a:solidFill>
                  <a:schemeClr val="lt1"/>
                </a:solidFill>
              </a:rPr>
              <a:t>Tasks to be performed:</a:t>
            </a:r>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15000"/>
              </a:lnSpc>
              <a:spcBef>
                <a:spcPts val="1000"/>
              </a:spcBef>
              <a:spcAft>
                <a:spcPts val="0"/>
              </a:spcAft>
              <a:buClr>
                <a:schemeClr val="lt1"/>
              </a:buClr>
              <a:buSzPts val="2530"/>
              <a:buNone/>
            </a:pPr>
            <a:r>
              <a:rPr lang="en-US">
                <a:solidFill>
                  <a:schemeClr val="lt1"/>
                </a:solidFill>
                <a:latin typeface="Open Sans"/>
                <a:ea typeface="Open Sans"/>
                <a:cs typeface="Open Sans"/>
                <a:sym typeface="Open Sans"/>
              </a:rPr>
              <a:t>1. Create a Databricks resource and load the data </a:t>
            </a:r>
            <a:endParaRPr/>
          </a:p>
          <a:p>
            <a:pPr indent="0" lvl="0" marL="0" rtl="0" algn="l">
              <a:lnSpc>
                <a:spcPct val="115000"/>
              </a:lnSpc>
              <a:spcBef>
                <a:spcPts val="1000"/>
              </a:spcBef>
              <a:spcAft>
                <a:spcPts val="0"/>
              </a:spcAft>
              <a:buClr>
                <a:schemeClr val="lt1"/>
              </a:buClr>
              <a:buSzPts val="2530"/>
              <a:buNone/>
            </a:pPr>
            <a:r>
              <a:t/>
            </a:r>
            <a:endParaRPr>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Clr>
                <a:schemeClr val="lt1"/>
              </a:buClr>
              <a:buSzPts val="2530"/>
              <a:buNone/>
            </a:pPr>
            <a:r>
              <a:rPr lang="en-US">
                <a:solidFill>
                  <a:schemeClr val="lt1"/>
                </a:solidFill>
                <a:latin typeface="Open Sans"/>
                <a:ea typeface="Open Sans"/>
                <a:cs typeface="Open Sans"/>
                <a:sym typeface="Open Sans"/>
              </a:rPr>
              <a:t>2. Create DataFrames in Azure Databricks to explore the data</a:t>
            </a:r>
            <a:endParaRPr/>
          </a:p>
          <a:p>
            <a:pPr indent="0" lvl="0" marL="0" rtl="0" algn="l">
              <a:lnSpc>
                <a:spcPct val="115000"/>
              </a:lnSpc>
              <a:spcBef>
                <a:spcPts val="1000"/>
              </a:spcBef>
              <a:spcAft>
                <a:spcPts val="0"/>
              </a:spcAft>
              <a:buClr>
                <a:schemeClr val="lt1"/>
              </a:buClr>
              <a:buSzPts val="2530"/>
              <a:buNone/>
            </a:pPr>
            <a:r>
              <a:t/>
            </a:r>
            <a:endParaRPr>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Clr>
                <a:schemeClr val="lt1"/>
              </a:buClr>
              <a:buSzPts val="2530"/>
              <a:buNone/>
            </a:pPr>
            <a:r>
              <a:rPr lang="en-US">
                <a:solidFill>
                  <a:schemeClr val="lt1"/>
                </a:solidFill>
                <a:latin typeface="Open Sans"/>
                <a:ea typeface="Open Sans"/>
                <a:cs typeface="Open Sans"/>
                <a:sym typeface="Open Sans"/>
              </a:rPr>
              <a:t>3. Perform data filtering in the rows that contain data for the course </a:t>
            </a:r>
            <a:r>
              <a:rPr b="1" lang="en-US">
                <a:solidFill>
                  <a:schemeClr val="lt1"/>
                </a:solidFill>
              </a:rPr>
              <a:t>HTML5 and CSS Fundamentals</a:t>
            </a:r>
            <a:r>
              <a:rPr lang="en-US">
                <a:solidFill>
                  <a:schemeClr val="lt1"/>
                </a:solidFill>
                <a:latin typeface="Open Sans"/>
                <a:ea typeface="Open Sans"/>
                <a:cs typeface="Open Sans"/>
                <a:sym typeface="Open Sans"/>
              </a:rPr>
              <a:t> with the help of Azure Databricks</a:t>
            </a:r>
            <a:endParaRPr/>
          </a:p>
          <a:p>
            <a:pPr indent="0" lvl="0" marL="0" rtl="0" algn="l">
              <a:lnSpc>
                <a:spcPct val="115000"/>
              </a:lnSpc>
              <a:spcBef>
                <a:spcPts val="1000"/>
              </a:spcBef>
              <a:spcAft>
                <a:spcPts val="0"/>
              </a:spcAft>
              <a:buClr>
                <a:schemeClr val="lt1"/>
              </a:buClr>
              <a:buSzPts val="2530"/>
              <a:buNone/>
            </a:pPr>
            <a:r>
              <a:t/>
            </a:r>
            <a:endParaRPr>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Clr>
                <a:schemeClr val="lt1"/>
              </a:buClr>
              <a:buSzPts val="2530"/>
              <a:buNone/>
            </a:pPr>
            <a:r>
              <a:rPr lang="en-US">
                <a:solidFill>
                  <a:schemeClr val="lt1"/>
                </a:solidFill>
                <a:latin typeface="Open Sans"/>
                <a:ea typeface="Open Sans"/>
                <a:cs typeface="Open Sans"/>
                <a:sym typeface="Open Sans"/>
              </a:rPr>
              <a:t>4. O</a:t>
            </a:r>
            <a:r>
              <a:rPr lang="en-US"/>
              <a:t>ptimize the results by caching a DataFrame to improve the speed of subsequent queries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4"/>
          <p:cNvSpPr txBox="1"/>
          <p:nvPr>
            <p:ph type="title"/>
          </p:nvPr>
        </p:nvSpPr>
        <p:spPr>
          <a:xfrm>
            <a:off x="-99370" y="252181"/>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Business Scenario</a:t>
            </a:r>
            <a:endParaRPr/>
          </a:p>
        </p:txBody>
      </p:sp>
      <p:pic>
        <p:nvPicPr>
          <p:cNvPr id="426" name="Google Shape;426;p34"/>
          <p:cNvPicPr preferRelativeResize="0"/>
          <p:nvPr/>
        </p:nvPicPr>
        <p:blipFill rotWithShape="1">
          <a:blip r:embed="rId3">
            <a:alphaModFix/>
          </a:blip>
          <a:srcRect b="0" l="0" r="0" t="0"/>
          <a:stretch/>
        </p:blipFill>
        <p:spPr>
          <a:xfrm>
            <a:off x="5762957" y="747203"/>
            <a:ext cx="4551667" cy="346493"/>
          </a:xfrm>
          <a:prstGeom prst="rect">
            <a:avLst/>
          </a:prstGeom>
          <a:noFill/>
          <a:ln>
            <a:noFill/>
          </a:ln>
        </p:spPr>
      </p:pic>
      <p:sp>
        <p:nvSpPr>
          <p:cNvPr id="427" name="Google Shape;427;p34"/>
          <p:cNvSpPr/>
          <p:nvPr/>
        </p:nvSpPr>
        <p:spPr>
          <a:xfrm>
            <a:off x="3954229" y="5448761"/>
            <a:ext cx="9354481" cy="2780840"/>
          </a:xfrm>
          <a:prstGeom prst="roundRect">
            <a:avLst>
              <a:gd fmla="val 8803" name="adj"/>
            </a:avLst>
          </a:prstGeom>
          <a:solidFill>
            <a:srgbClr val="FAEFDE"/>
          </a:solidFill>
          <a:ln cap="flat" cmpd="sng" w="25400">
            <a:solidFill>
              <a:srgbClr val="E9B561"/>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15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Understand the concepts of Azure Databricks to explore and manipulate data.</a:t>
            </a:r>
            <a:endParaRPr b="0" i="0" sz="2200" u="none" cap="none" strike="noStrike">
              <a:solidFill>
                <a:srgbClr val="3F3F3F"/>
              </a:solidFill>
              <a:latin typeface="Open Sans"/>
              <a:ea typeface="Open Sans"/>
              <a:cs typeface="Open Sans"/>
              <a:sym typeface="Open Sans"/>
            </a:endParaRPr>
          </a:p>
        </p:txBody>
      </p:sp>
      <p:sp>
        <p:nvSpPr>
          <p:cNvPr id="428" name="Google Shape;428;p34"/>
          <p:cNvSpPr/>
          <p:nvPr/>
        </p:nvSpPr>
        <p:spPr>
          <a:xfrm>
            <a:off x="3681296" y="2241154"/>
            <a:ext cx="9624255" cy="2374533"/>
          </a:xfrm>
          <a:prstGeom prst="roundRect">
            <a:avLst>
              <a:gd fmla="val 8839" name="adj"/>
            </a:avLst>
          </a:prstGeom>
          <a:solidFill>
            <a:srgbClr val="EFF2F5"/>
          </a:solidFill>
          <a:ln cap="flat" cmpd="sng" w="25400">
            <a:solidFill>
              <a:srgbClr val="B0C8DE"/>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You are a senior data analyst who has performed various operations using serverless SQL pool. Now, you will learn about Azure Databricks.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200"/>
              <a:buFont typeface="Arial"/>
              <a:buNone/>
            </a:pPr>
            <a:br>
              <a:rPr b="0" i="0" lang="en-US" sz="2200" u="none" cap="none" strike="noStrike">
                <a:solidFill>
                  <a:srgbClr val="3F3F3F"/>
                </a:solidFill>
                <a:latin typeface="Open Sans"/>
                <a:ea typeface="Open Sans"/>
                <a:cs typeface="Open Sans"/>
                <a:sym typeface="Open Sans"/>
              </a:rPr>
            </a:br>
            <a:endParaRPr b="0" i="0" sz="2200" u="none" cap="none" strike="noStrike">
              <a:solidFill>
                <a:srgbClr val="3F3F3F"/>
              </a:solidFill>
              <a:latin typeface="Open Sans"/>
              <a:ea typeface="Open Sans"/>
              <a:cs typeface="Open Sans"/>
              <a:sym typeface="Open Sans"/>
            </a:endParaRPr>
          </a:p>
        </p:txBody>
      </p:sp>
      <p:grpSp>
        <p:nvGrpSpPr>
          <p:cNvPr id="429" name="Google Shape;429;p34"/>
          <p:cNvGrpSpPr/>
          <p:nvPr/>
        </p:nvGrpSpPr>
        <p:grpSpPr>
          <a:xfrm>
            <a:off x="2837752" y="1743794"/>
            <a:ext cx="3788037" cy="878320"/>
            <a:chOff x="2708012" y="2976563"/>
            <a:chExt cx="3788037" cy="878320"/>
          </a:xfrm>
        </p:grpSpPr>
        <p:sp>
          <p:nvSpPr>
            <p:cNvPr id="430" name="Google Shape;430;p34"/>
            <p:cNvSpPr/>
            <p:nvPr/>
          </p:nvSpPr>
          <p:spPr>
            <a:xfrm>
              <a:off x="2708012" y="2976563"/>
              <a:ext cx="3788037" cy="878320"/>
            </a:xfrm>
            <a:prstGeom prst="roundRect">
              <a:avLst>
                <a:gd fmla="val 16667" name="adj"/>
              </a:avLst>
            </a:prstGeom>
            <a:solidFill>
              <a:schemeClr val="lt1"/>
            </a:solidFill>
            <a:ln cap="flat" cmpd="sng" w="25400">
              <a:solidFill>
                <a:srgbClr val="B0C8DE"/>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Problem Statement:</a:t>
              </a:r>
              <a:endParaRPr b="0" i="0" sz="2200" u="none" cap="none" strike="noStrike">
                <a:solidFill>
                  <a:srgbClr val="FFFFFF"/>
                </a:solidFill>
                <a:latin typeface="Arial"/>
                <a:ea typeface="Arial"/>
                <a:cs typeface="Arial"/>
                <a:sym typeface="Arial"/>
              </a:endParaRPr>
            </a:p>
          </p:txBody>
        </p:sp>
        <p:pic>
          <p:nvPicPr>
            <p:cNvPr id="431" name="Google Shape;431;p34"/>
            <p:cNvPicPr preferRelativeResize="0"/>
            <p:nvPr/>
          </p:nvPicPr>
          <p:blipFill rotWithShape="1">
            <a:blip r:embed="rId4">
              <a:alphaModFix/>
            </a:blip>
            <a:srcRect b="0" l="0" r="0" t="0"/>
            <a:stretch/>
          </p:blipFill>
          <p:spPr>
            <a:xfrm>
              <a:off x="2817550" y="3053562"/>
              <a:ext cx="624468" cy="724323"/>
            </a:xfrm>
            <a:prstGeom prst="rect">
              <a:avLst/>
            </a:prstGeom>
            <a:noFill/>
            <a:ln>
              <a:noFill/>
            </a:ln>
          </p:spPr>
        </p:pic>
      </p:grpSp>
      <p:grpSp>
        <p:nvGrpSpPr>
          <p:cNvPr id="432" name="Google Shape;432;p34"/>
          <p:cNvGrpSpPr/>
          <p:nvPr/>
        </p:nvGrpSpPr>
        <p:grpSpPr>
          <a:xfrm>
            <a:off x="2837752" y="5111112"/>
            <a:ext cx="3788037" cy="878320"/>
            <a:chOff x="2837752" y="5111112"/>
            <a:chExt cx="3788037" cy="878320"/>
          </a:xfrm>
        </p:grpSpPr>
        <p:sp>
          <p:nvSpPr>
            <p:cNvPr id="433" name="Google Shape;433;p34"/>
            <p:cNvSpPr/>
            <p:nvPr/>
          </p:nvSpPr>
          <p:spPr>
            <a:xfrm>
              <a:off x="2837752" y="5111112"/>
              <a:ext cx="3788037" cy="878320"/>
            </a:xfrm>
            <a:prstGeom prst="roundRect">
              <a:avLst>
                <a:gd fmla="val 16667" name="adj"/>
              </a:avLst>
            </a:prstGeom>
            <a:solidFill>
              <a:schemeClr val="lt1"/>
            </a:solidFill>
            <a:ln cap="flat" cmpd="sng" w="25400">
              <a:solidFill>
                <a:srgbClr val="E9B561"/>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Objectives:</a:t>
              </a:r>
              <a:endParaRPr b="0" i="0" sz="2200" u="none" cap="none" strike="noStrike">
                <a:solidFill>
                  <a:srgbClr val="FFFFFF"/>
                </a:solidFill>
                <a:latin typeface="Arial"/>
                <a:ea typeface="Arial"/>
                <a:cs typeface="Arial"/>
                <a:sym typeface="Arial"/>
              </a:endParaRPr>
            </a:p>
          </p:txBody>
        </p:sp>
        <p:pic>
          <p:nvPicPr>
            <p:cNvPr id="434" name="Google Shape;434;p34"/>
            <p:cNvPicPr preferRelativeResize="0"/>
            <p:nvPr/>
          </p:nvPicPr>
          <p:blipFill rotWithShape="1">
            <a:blip r:embed="rId5">
              <a:alphaModFix/>
            </a:blip>
            <a:srcRect b="0" l="0" r="0" t="0"/>
            <a:stretch/>
          </p:blipFill>
          <p:spPr>
            <a:xfrm>
              <a:off x="2947290" y="5215295"/>
              <a:ext cx="669954" cy="669954"/>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62"/>
          <p:cNvSpPr txBox="1"/>
          <p:nvPr>
            <p:ph type="title"/>
          </p:nvPr>
        </p:nvSpPr>
        <p:spPr>
          <a:xfrm>
            <a:off x="0" y="539514"/>
            <a:ext cx="16256001" cy="665045"/>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3F3F3F"/>
              </a:buClr>
              <a:buSzPts val="3200"/>
              <a:buFont typeface="Arial"/>
              <a:buNone/>
            </a:pPr>
            <a:r>
              <a:rPr lang="en-US"/>
              <a:t>Lesson-End Project: Review Course Data</a:t>
            </a:r>
            <a:endParaRPr/>
          </a:p>
        </p:txBody>
      </p:sp>
      <p:sp>
        <p:nvSpPr>
          <p:cNvPr id="798" name="Google Shape;798;p62"/>
          <p:cNvSpPr txBox="1"/>
          <p:nvPr>
            <p:ph idx="1" type="body"/>
          </p:nvPr>
        </p:nvSpPr>
        <p:spPr>
          <a:xfrm>
            <a:off x="4432300" y="1617790"/>
            <a:ext cx="10102849" cy="6192709"/>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1000"/>
              </a:spcBef>
              <a:spcAft>
                <a:spcPts val="0"/>
              </a:spcAft>
              <a:buSzPts val="2800"/>
              <a:buNone/>
            </a:pPr>
            <a:r>
              <a:t/>
            </a:r>
            <a:endParaRPr b="1">
              <a:solidFill>
                <a:schemeClr val="lt1"/>
              </a:solidFill>
            </a:endParaRPr>
          </a:p>
          <a:p>
            <a:pPr indent="0" lvl="0" marL="0" rtl="0" algn="l">
              <a:lnSpc>
                <a:spcPct val="100000"/>
              </a:lnSpc>
              <a:spcBef>
                <a:spcPts val="1000"/>
              </a:spcBef>
              <a:spcAft>
                <a:spcPts val="0"/>
              </a:spcAft>
              <a:buSzPts val="2800"/>
              <a:buNone/>
            </a:pPr>
            <a:r>
              <a:rPr b="1" lang="en-US">
                <a:solidFill>
                  <a:schemeClr val="lt1"/>
                </a:solidFill>
              </a:rPr>
              <a:t>Tasks to be performed:</a:t>
            </a:r>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15000"/>
              </a:lnSpc>
              <a:spcBef>
                <a:spcPts val="1000"/>
              </a:spcBef>
              <a:spcAft>
                <a:spcPts val="0"/>
              </a:spcAft>
              <a:buClr>
                <a:schemeClr val="lt1"/>
              </a:buClr>
              <a:buSzPts val="2800"/>
              <a:buNone/>
            </a:pPr>
            <a:r>
              <a:rPr lang="en-US">
                <a:solidFill>
                  <a:schemeClr val="lt1"/>
                </a:solidFill>
                <a:latin typeface="Open Sans"/>
                <a:ea typeface="Open Sans"/>
                <a:cs typeface="Open Sans"/>
                <a:sym typeface="Open Sans"/>
              </a:rPr>
              <a:t>5. Clean up the data by removing the duplicate values </a:t>
            </a:r>
            <a:endParaRPr/>
          </a:p>
          <a:p>
            <a:pPr indent="0" lvl="0" marL="0" rtl="0" algn="l">
              <a:lnSpc>
                <a:spcPct val="115000"/>
              </a:lnSpc>
              <a:spcBef>
                <a:spcPts val="1000"/>
              </a:spcBef>
              <a:spcAft>
                <a:spcPts val="0"/>
              </a:spcAft>
              <a:buClr>
                <a:schemeClr val="lt1"/>
              </a:buClr>
              <a:buSzPts val="2800"/>
              <a:buNone/>
            </a:pPr>
            <a:r>
              <a:t/>
            </a:r>
            <a:endParaRPr>
              <a:solidFill>
                <a:schemeClr val="lt1"/>
              </a:solidFill>
              <a:latin typeface="Open Sans"/>
              <a:ea typeface="Open Sans"/>
              <a:cs typeface="Open Sans"/>
              <a:sym typeface="Open Sans"/>
            </a:endParaRPr>
          </a:p>
          <a:p>
            <a:pPr indent="0" lvl="0" marL="0" rtl="0" algn="l">
              <a:lnSpc>
                <a:spcPct val="115000"/>
              </a:lnSpc>
              <a:spcBef>
                <a:spcPts val="1000"/>
              </a:spcBef>
              <a:spcAft>
                <a:spcPts val="0"/>
              </a:spcAft>
              <a:buClr>
                <a:schemeClr val="lt1"/>
              </a:buClr>
              <a:buSzPts val="2800"/>
              <a:buNone/>
            </a:pPr>
            <a:r>
              <a:rPr lang="en-US">
                <a:solidFill>
                  <a:schemeClr val="lt1"/>
                </a:solidFill>
                <a:latin typeface="Open Sans"/>
                <a:ea typeface="Open Sans"/>
                <a:cs typeface="Open Sans"/>
                <a:sym typeface="Open Sans"/>
              </a:rPr>
              <a:t>6. Manipulate and aggregate the data to fetch meaningful insights</a:t>
            </a:r>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marR="0" rtl="0" algn="l">
              <a:lnSpc>
                <a:spcPct val="115000"/>
              </a:lnSpc>
              <a:spcBef>
                <a:spcPts val="1000"/>
              </a:spcBef>
              <a:spcAft>
                <a:spcPts val="0"/>
              </a:spcAft>
              <a:buClr>
                <a:srgbClr val="FFFFFF"/>
              </a:buClr>
              <a:buSzPts val="2800"/>
              <a:buFont typeface="Arial"/>
              <a:buNone/>
            </a:pPr>
            <a:r>
              <a:rPr b="1" i="0" lang="en-US" sz="2200" u="none" cap="none" strike="noStrike">
                <a:solidFill>
                  <a:srgbClr val="FFFFFF"/>
                </a:solidFill>
                <a:latin typeface="Open Sans"/>
                <a:ea typeface="Open Sans"/>
                <a:cs typeface="Open Sans"/>
                <a:sym typeface="Open Sans"/>
              </a:rPr>
              <a:t>Note: </a:t>
            </a:r>
            <a:r>
              <a:rPr b="0" i="0" lang="en-US" sz="2200" u="none" cap="none" strike="noStrike">
                <a:solidFill>
                  <a:srgbClr val="FFFFFF"/>
                </a:solidFill>
                <a:latin typeface="Open Sans"/>
                <a:ea typeface="Open Sans"/>
                <a:cs typeface="Open Sans"/>
                <a:sym typeface="Open Sans"/>
              </a:rPr>
              <a:t>Please download the solution document from the </a:t>
            </a:r>
            <a:r>
              <a:rPr b="1" i="0" lang="en-US" sz="2200" u="none" cap="none" strike="noStrike">
                <a:solidFill>
                  <a:srgbClr val="FFFFFF"/>
                </a:solidFill>
                <a:latin typeface="Open Sans"/>
                <a:ea typeface="Open Sans"/>
                <a:cs typeface="Open Sans"/>
                <a:sym typeface="Open Sans"/>
              </a:rPr>
              <a:t>Course Resources </a:t>
            </a:r>
            <a:r>
              <a:rPr b="0" i="0" lang="en-US" sz="2200" u="none" cap="none" strike="noStrike">
                <a:solidFill>
                  <a:srgbClr val="FFFFFF"/>
                </a:solidFill>
                <a:latin typeface="Open Sans"/>
                <a:ea typeface="Open Sans"/>
                <a:cs typeface="Open Sans"/>
                <a:sym typeface="Open Sans"/>
              </a:rPr>
              <a:t>section and follow the steps given in the document</a:t>
            </a:r>
            <a:endParaRPr/>
          </a:p>
          <a:p>
            <a:pPr indent="0" lvl="0" marL="0" rtl="0" algn="l">
              <a:lnSpc>
                <a:spcPct val="100000"/>
              </a:lnSpc>
              <a:spcBef>
                <a:spcPts val="1000"/>
              </a:spcBef>
              <a:spcAft>
                <a:spcPts val="0"/>
              </a:spcAft>
              <a:buSzPts val="2800"/>
              <a:buNone/>
            </a:pPr>
            <a:r>
              <a:t/>
            </a:r>
            <a:endParaRPr>
              <a:solidFill>
                <a:schemeClr val="lt1"/>
              </a:solidFill>
            </a:endParaRPr>
          </a:p>
          <a:p>
            <a:pPr indent="0" lvl="0" marL="0" rtl="0" algn="l">
              <a:lnSpc>
                <a:spcPct val="115000"/>
              </a:lnSpc>
              <a:spcBef>
                <a:spcPts val="1000"/>
              </a:spcBef>
              <a:spcAft>
                <a:spcPts val="0"/>
              </a:spcAft>
              <a:buClr>
                <a:schemeClr val="lt1"/>
              </a:buClr>
              <a:buSzPts val="2530"/>
              <a:buNone/>
            </a:pPr>
            <a:r>
              <a:t/>
            </a:r>
            <a:endParaRPr>
              <a:solidFill>
                <a:schemeClr val="lt1"/>
              </a:solidFill>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 name="Shape 802"/>
        <p:cNvGrpSpPr/>
        <p:nvPr/>
      </p:nvGrpSpPr>
      <p:grpSpPr>
        <a:xfrm>
          <a:off x="0" y="0"/>
          <a:ext cx="0" cy="0"/>
          <a:chOff x="0" y="0"/>
          <a:chExt cx="0" cy="0"/>
        </a:xfrm>
      </p:grpSpPr>
      <p:sp>
        <p:nvSpPr>
          <p:cNvPr id="803" name="Google Shape;803;p63"/>
          <p:cNvSpPr txBox="1"/>
          <p:nvPr>
            <p:ph idx="1" type="body"/>
          </p:nvPr>
        </p:nvSpPr>
        <p:spPr>
          <a:xfrm>
            <a:off x="1120875" y="1808291"/>
            <a:ext cx="8092571" cy="5527418"/>
          </a:xfrm>
          <a:prstGeom prst="rect">
            <a:avLst/>
          </a:prstGeom>
          <a:noFill/>
          <a:ln>
            <a:noFill/>
          </a:ln>
        </p:spPr>
        <p:txBody>
          <a:bodyPr anchorCtr="0" anchor="t" bIns="0" lIns="91425" spcFirstLastPara="1" rIns="91425" wrap="square" tIns="0">
            <a:normAutofit/>
          </a:bodyPr>
          <a:lstStyle/>
          <a:p>
            <a:pPr indent="0" lvl="0" marL="0" rtl="0" algn="l">
              <a:lnSpc>
                <a:spcPct val="100000"/>
              </a:lnSpc>
              <a:spcBef>
                <a:spcPts val="1000"/>
              </a:spcBef>
              <a:spcAft>
                <a:spcPts val="0"/>
              </a:spcAft>
              <a:buSzPts val="2800"/>
              <a:buNone/>
            </a:pPr>
            <a:r>
              <a:rPr lang="en-US"/>
              <a:t>In the next lesson, you will be able to:</a:t>
            </a:r>
            <a:endParaRPr/>
          </a:p>
          <a:p>
            <a:pPr indent="0" lvl="0" marL="0" rtl="0" algn="l">
              <a:lnSpc>
                <a:spcPct val="100000"/>
              </a:lnSpc>
              <a:spcBef>
                <a:spcPts val="1000"/>
              </a:spcBef>
              <a:spcAft>
                <a:spcPts val="0"/>
              </a:spcAft>
              <a:buSzPts val="2800"/>
              <a:buNone/>
            </a:pPr>
            <a:r>
              <a:t/>
            </a:r>
            <a:endParaRPr/>
          </a:p>
          <a:p>
            <a:pPr indent="0" lvl="0" marL="0" rtl="0" algn="l">
              <a:lnSpc>
                <a:spcPct val="100000"/>
              </a:lnSpc>
              <a:spcBef>
                <a:spcPts val="1000"/>
              </a:spcBef>
              <a:spcAft>
                <a:spcPts val="0"/>
              </a:spcAft>
              <a:buSzPts val="2800"/>
              <a:buNone/>
            </a:pPr>
            <a:r>
              <a:t/>
            </a:r>
            <a:endParaRPr/>
          </a:p>
          <a:p>
            <a:pPr indent="-342900" lvl="0" marL="342900" rtl="0" algn="l">
              <a:lnSpc>
                <a:spcPct val="100000"/>
              </a:lnSpc>
              <a:spcBef>
                <a:spcPts val="1000"/>
              </a:spcBef>
              <a:spcAft>
                <a:spcPts val="0"/>
              </a:spcAft>
              <a:buClr>
                <a:schemeClr val="lt1"/>
              </a:buClr>
              <a:buSzPts val="2200"/>
              <a:buFont typeface="Arial"/>
              <a:buChar char="•"/>
            </a:pPr>
            <a:r>
              <a:rPr lang="en-US"/>
              <a:t>Work with Apache Spark</a:t>
            </a:r>
            <a:endParaRPr/>
          </a:p>
          <a:p>
            <a:pPr indent="-342900" lvl="0" marL="342900" rtl="0" algn="l">
              <a:lnSpc>
                <a:spcPct val="100000"/>
              </a:lnSpc>
              <a:spcBef>
                <a:spcPts val="1000"/>
              </a:spcBef>
              <a:spcAft>
                <a:spcPts val="0"/>
              </a:spcAft>
              <a:buClr>
                <a:schemeClr val="lt1"/>
              </a:buClr>
              <a:buSzPts val="2200"/>
              <a:buFont typeface="Arial"/>
              <a:buChar char="•"/>
            </a:pPr>
            <a:r>
              <a:rPr lang="en-US"/>
              <a:t>Apply Apache Spark to perform big data engineering</a:t>
            </a:r>
            <a:endParaRPr/>
          </a:p>
          <a:p>
            <a:pPr indent="-342900" lvl="0" marL="342900" rtl="0" algn="l">
              <a:lnSpc>
                <a:spcPct val="100000"/>
              </a:lnSpc>
              <a:spcBef>
                <a:spcPts val="1000"/>
              </a:spcBef>
              <a:spcAft>
                <a:spcPts val="0"/>
              </a:spcAft>
              <a:buClr>
                <a:schemeClr val="lt1"/>
              </a:buClr>
              <a:buSzPts val="2200"/>
              <a:buFont typeface="Arial"/>
              <a:buChar char="•"/>
            </a:pPr>
            <a:r>
              <a:rPr lang="en-US"/>
              <a:t>Perform data ingestion with Apache Spark Notebooks</a:t>
            </a:r>
            <a:endParaRPr/>
          </a:p>
          <a:p>
            <a:pPr indent="-342900" lvl="0" marL="342900" rtl="0" algn="l">
              <a:lnSpc>
                <a:spcPct val="100000"/>
              </a:lnSpc>
              <a:spcBef>
                <a:spcPts val="1000"/>
              </a:spcBef>
              <a:spcAft>
                <a:spcPts val="0"/>
              </a:spcAft>
              <a:buClr>
                <a:schemeClr val="lt1"/>
              </a:buClr>
              <a:buSzPts val="2200"/>
              <a:buFont typeface="Arial"/>
              <a:buChar char="•"/>
            </a:pPr>
            <a:r>
              <a:rPr lang="en-US"/>
              <a:t>Work with Apache Spark Notebook</a:t>
            </a:r>
            <a:endParaRPr/>
          </a:p>
          <a:p>
            <a:pPr indent="-342900" lvl="0" marL="342900" rtl="0" algn="l">
              <a:lnSpc>
                <a:spcPct val="100000"/>
              </a:lnSpc>
              <a:spcBef>
                <a:spcPts val="1000"/>
              </a:spcBef>
              <a:spcAft>
                <a:spcPts val="0"/>
              </a:spcAft>
              <a:buClr>
                <a:schemeClr val="lt1"/>
              </a:buClr>
              <a:buSzPts val="2200"/>
              <a:buFont typeface="Arial"/>
              <a:buChar char="•"/>
            </a:pPr>
            <a:r>
              <a:rPr lang="en-US"/>
              <a:t>Perform data transformation with DataFrames in Apache Spark pools </a:t>
            </a:r>
            <a:endParaRPr/>
          </a:p>
          <a:p>
            <a:pPr indent="-342900" lvl="0" marL="342900" rtl="0" algn="l">
              <a:lnSpc>
                <a:spcPct val="100000"/>
              </a:lnSpc>
              <a:spcBef>
                <a:spcPts val="1000"/>
              </a:spcBef>
              <a:spcAft>
                <a:spcPts val="0"/>
              </a:spcAft>
              <a:buClr>
                <a:schemeClr val="lt1"/>
              </a:buClr>
              <a:buSzPts val="2200"/>
              <a:buFont typeface="Arial"/>
              <a:buChar char="•"/>
            </a:pPr>
            <a:r>
              <a:rPr lang="en-US"/>
              <a:t>Perform integration of SQL and Apache Spark pools in Azure Synapse Analytics</a:t>
            </a:r>
            <a:endParaRPr/>
          </a:p>
          <a:p>
            <a:pPr indent="0" lvl="0" marL="0" rtl="0" algn="l">
              <a:lnSpc>
                <a:spcPct val="100000"/>
              </a:lnSpc>
              <a:spcBef>
                <a:spcPts val="0"/>
              </a:spcBef>
              <a:spcAft>
                <a:spcPts val="0"/>
              </a:spcAft>
              <a:buClr>
                <a:srgbClr val="000000"/>
              </a:buClr>
              <a:buSzPts val="1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5"/>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Databricks</a:t>
            </a:r>
            <a:endParaRPr/>
          </a:p>
        </p:txBody>
      </p:sp>
      <p:pic>
        <p:nvPicPr>
          <p:cNvPr id="440" name="Google Shape;440;p35"/>
          <p:cNvPicPr preferRelativeResize="0"/>
          <p:nvPr/>
        </p:nvPicPr>
        <p:blipFill rotWithShape="1">
          <a:blip r:embed="rId3">
            <a:alphaModFix/>
          </a:blip>
          <a:srcRect b="0" l="0" r="0" t="0"/>
          <a:stretch/>
        </p:blipFill>
        <p:spPr>
          <a:xfrm>
            <a:off x="6692768" y="760639"/>
            <a:ext cx="2916803" cy="365760"/>
          </a:xfrm>
          <a:prstGeom prst="rect">
            <a:avLst/>
          </a:prstGeom>
          <a:noFill/>
          <a:ln>
            <a:noFill/>
          </a:ln>
        </p:spPr>
      </p:pic>
      <p:sp>
        <p:nvSpPr>
          <p:cNvPr id="441" name="Google Shape;441;p35"/>
          <p:cNvSpPr/>
          <p:nvPr/>
        </p:nvSpPr>
        <p:spPr>
          <a:xfrm>
            <a:off x="2574692" y="1584325"/>
            <a:ext cx="11106615" cy="1293542"/>
          </a:xfrm>
          <a:prstGeom prst="roundRect">
            <a:avLst>
              <a:gd fmla="val 16667" name="adj"/>
            </a:avLst>
          </a:prstGeom>
          <a:noFill/>
          <a:ln cap="flat" cmpd="sng" w="9525">
            <a:solidFill>
              <a:srgbClr val="009FB7"/>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Databricks eliminate complexity and provide convenience to set up a spark cluster.</a:t>
            </a:r>
            <a:endParaRPr b="0" i="0" sz="1400" u="none" cap="none" strike="noStrike">
              <a:solidFill>
                <a:srgbClr val="3F3F3F"/>
              </a:solidFill>
              <a:latin typeface="Arial"/>
              <a:ea typeface="Arial"/>
              <a:cs typeface="Arial"/>
              <a:sym typeface="Arial"/>
            </a:endParaRPr>
          </a:p>
        </p:txBody>
      </p:sp>
      <p:sp>
        <p:nvSpPr>
          <p:cNvPr id="442" name="Google Shape;442;p35"/>
          <p:cNvSpPr/>
          <p:nvPr/>
        </p:nvSpPr>
        <p:spPr>
          <a:xfrm>
            <a:off x="2574692" y="7043855"/>
            <a:ext cx="11106615" cy="1293542"/>
          </a:xfrm>
          <a:prstGeom prst="roundRect">
            <a:avLst>
              <a:gd fmla="val 16667" name="adj"/>
            </a:avLst>
          </a:prstGeom>
          <a:solidFill>
            <a:srgbClr val="009FB7"/>
          </a:solidFill>
          <a:ln cap="flat" cmpd="sng" w="9525">
            <a:solidFill>
              <a:srgbClr val="008DA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Databricks provides an analytics platform that is powered by Apache Spark. </a:t>
            </a:r>
            <a:endParaRPr b="0" i="0" sz="1400" u="none" cap="none" strike="noStrike">
              <a:solidFill>
                <a:srgbClr val="000000"/>
              </a:solidFill>
              <a:latin typeface="Arial"/>
              <a:ea typeface="Arial"/>
              <a:cs typeface="Arial"/>
              <a:sym typeface="Arial"/>
            </a:endParaRPr>
          </a:p>
        </p:txBody>
      </p:sp>
      <p:pic>
        <p:nvPicPr>
          <p:cNvPr id="443" name="Google Shape;443;p35"/>
          <p:cNvPicPr preferRelativeResize="0"/>
          <p:nvPr/>
        </p:nvPicPr>
        <p:blipFill rotWithShape="1">
          <a:blip r:embed="rId4">
            <a:alphaModFix/>
          </a:blip>
          <a:srcRect b="0" l="0" r="0" t="0"/>
          <a:stretch/>
        </p:blipFill>
        <p:spPr>
          <a:xfrm>
            <a:off x="6408737" y="3573501"/>
            <a:ext cx="3438525" cy="2933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36"/>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Features of Databricks</a:t>
            </a:r>
            <a:endParaRPr/>
          </a:p>
        </p:txBody>
      </p:sp>
      <p:pic>
        <p:nvPicPr>
          <p:cNvPr id="449" name="Google Shape;449;p36"/>
          <p:cNvPicPr preferRelativeResize="0"/>
          <p:nvPr/>
        </p:nvPicPr>
        <p:blipFill rotWithShape="1">
          <a:blip r:embed="rId3">
            <a:alphaModFix/>
          </a:blip>
          <a:srcRect b="0" l="0" r="0" t="0"/>
          <a:stretch/>
        </p:blipFill>
        <p:spPr>
          <a:xfrm>
            <a:off x="5294175" y="760639"/>
            <a:ext cx="5713988" cy="365760"/>
          </a:xfrm>
          <a:prstGeom prst="rect">
            <a:avLst/>
          </a:prstGeom>
          <a:noFill/>
          <a:ln>
            <a:noFill/>
          </a:ln>
        </p:spPr>
      </p:pic>
      <p:sp>
        <p:nvSpPr>
          <p:cNvPr id="450" name="Google Shape;450;p36"/>
          <p:cNvSpPr/>
          <p:nvPr/>
        </p:nvSpPr>
        <p:spPr>
          <a:xfrm>
            <a:off x="6716476" y="5347806"/>
            <a:ext cx="2929467" cy="1351845"/>
          </a:xfrm>
          <a:custGeom>
            <a:rect b="b" l="l" r="r" t="t"/>
            <a:pathLst>
              <a:path extrusionOk="0" h="538" w="1168">
                <a:moveTo>
                  <a:pt x="12" y="322"/>
                </a:moveTo>
                <a:cubicBezTo>
                  <a:pt x="8" y="327"/>
                  <a:pt x="4" y="332"/>
                  <a:pt x="0" y="338"/>
                </a:cubicBezTo>
                <a:cubicBezTo>
                  <a:pt x="256" y="519"/>
                  <a:pt x="256" y="519"/>
                  <a:pt x="256" y="519"/>
                </a:cubicBezTo>
                <a:cubicBezTo>
                  <a:pt x="260" y="513"/>
                  <a:pt x="263" y="508"/>
                  <a:pt x="267" y="503"/>
                </a:cubicBezTo>
                <a:cubicBezTo>
                  <a:pt x="388" y="332"/>
                  <a:pt x="625" y="292"/>
                  <a:pt x="795" y="413"/>
                </a:cubicBezTo>
                <a:cubicBezTo>
                  <a:pt x="843" y="447"/>
                  <a:pt x="881" y="490"/>
                  <a:pt x="907" y="538"/>
                </a:cubicBezTo>
                <a:cubicBezTo>
                  <a:pt x="1168" y="363"/>
                  <a:pt x="1168" y="363"/>
                  <a:pt x="1168" y="363"/>
                </a:cubicBezTo>
                <a:cubicBezTo>
                  <a:pt x="1120" y="284"/>
                  <a:pt x="1056" y="214"/>
                  <a:pt x="977" y="157"/>
                </a:cubicBezTo>
                <a:cubicBezTo>
                  <a:pt x="885" y="92"/>
                  <a:pt x="782" y="53"/>
                  <a:pt x="678" y="37"/>
                </a:cubicBezTo>
                <a:cubicBezTo>
                  <a:pt x="429" y="0"/>
                  <a:pt x="168" y="102"/>
                  <a:pt x="12" y="322"/>
                </a:cubicBezTo>
              </a:path>
            </a:pathLst>
          </a:custGeom>
          <a:solidFill>
            <a:schemeClr val="accent2"/>
          </a:solidFill>
          <a:ln>
            <a:noFill/>
          </a:ln>
        </p:spPr>
        <p:txBody>
          <a:bodyPr anchorCtr="0" anchor="t" bIns="81275" lIns="162550" spcFirstLastPara="1" rIns="162550" wrap="square" tIns="81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44494E"/>
              </a:solidFill>
              <a:latin typeface="Open Sans"/>
              <a:ea typeface="Open Sans"/>
              <a:cs typeface="Open Sans"/>
              <a:sym typeface="Open Sans"/>
            </a:endParaRPr>
          </a:p>
        </p:txBody>
      </p:sp>
      <p:sp>
        <p:nvSpPr>
          <p:cNvPr id="451" name="Google Shape;451;p36"/>
          <p:cNvSpPr/>
          <p:nvPr/>
        </p:nvSpPr>
        <p:spPr>
          <a:xfrm>
            <a:off x="6337466" y="6264033"/>
            <a:ext cx="1111956" cy="1927579"/>
          </a:xfrm>
          <a:custGeom>
            <a:rect b="b" l="l" r="r" t="t"/>
            <a:pathLst>
              <a:path extrusionOk="0" h="767" w="444">
                <a:moveTo>
                  <a:pt x="184" y="767"/>
                </a:moveTo>
                <a:cubicBezTo>
                  <a:pt x="444" y="594"/>
                  <a:pt x="444" y="594"/>
                  <a:pt x="444" y="594"/>
                </a:cubicBezTo>
                <a:cubicBezTo>
                  <a:pt x="351" y="478"/>
                  <a:pt x="334" y="315"/>
                  <a:pt x="404" y="182"/>
                </a:cubicBezTo>
                <a:cubicBezTo>
                  <a:pt x="147" y="0"/>
                  <a:pt x="147" y="0"/>
                  <a:pt x="147" y="0"/>
                </a:cubicBezTo>
                <a:cubicBezTo>
                  <a:pt x="0" y="242"/>
                  <a:pt x="20" y="546"/>
                  <a:pt x="184" y="767"/>
                </a:cubicBezTo>
              </a:path>
            </a:pathLst>
          </a:custGeom>
          <a:solidFill>
            <a:schemeClr val="accent3"/>
          </a:solidFill>
          <a:ln>
            <a:noFill/>
          </a:ln>
        </p:spPr>
        <p:txBody>
          <a:bodyPr anchorCtr="0" anchor="t" bIns="81275" lIns="162550" spcFirstLastPara="1" rIns="162550" wrap="square" tIns="81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44494E"/>
              </a:solidFill>
              <a:latin typeface="Open Sans"/>
              <a:ea typeface="Open Sans"/>
              <a:cs typeface="Open Sans"/>
              <a:sym typeface="Open Sans"/>
            </a:endParaRPr>
          </a:p>
        </p:txBody>
      </p:sp>
      <p:sp>
        <p:nvSpPr>
          <p:cNvPr id="452" name="Google Shape;452;p36"/>
          <p:cNvSpPr/>
          <p:nvPr/>
        </p:nvSpPr>
        <p:spPr>
          <a:xfrm>
            <a:off x="8906520" y="6320478"/>
            <a:ext cx="1086555" cy="1879600"/>
          </a:xfrm>
          <a:custGeom>
            <a:rect b="b" l="l" r="r" t="t"/>
            <a:pathLst>
              <a:path extrusionOk="0" h="749" w="433">
                <a:moveTo>
                  <a:pt x="48" y="176"/>
                </a:moveTo>
                <a:cubicBezTo>
                  <a:pt x="102" y="294"/>
                  <a:pt x="93" y="438"/>
                  <a:pt x="12" y="551"/>
                </a:cubicBezTo>
                <a:cubicBezTo>
                  <a:pt x="8" y="557"/>
                  <a:pt x="5" y="562"/>
                  <a:pt x="0" y="567"/>
                </a:cubicBezTo>
                <a:cubicBezTo>
                  <a:pt x="256" y="749"/>
                  <a:pt x="256" y="749"/>
                  <a:pt x="256" y="749"/>
                </a:cubicBezTo>
                <a:cubicBezTo>
                  <a:pt x="260" y="743"/>
                  <a:pt x="264" y="738"/>
                  <a:pt x="268" y="733"/>
                </a:cubicBezTo>
                <a:cubicBezTo>
                  <a:pt x="426" y="510"/>
                  <a:pt x="433" y="225"/>
                  <a:pt x="310" y="0"/>
                </a:cubicBezTo>
                <a:lnTo>
                  <a:pt x="48" y="176"/>
                </a:lnTo>
                <a:close/>
              </a:path>
            </a:pathLst>
          </a:custGeom>
          <a:solidFill>
            <a:schemeClr val="accent1"/>
          </a:solidFill>
          <a:ln>
            <a:noFill/>
          </a:ln>
        </p:spPr>
        <p:txBody>
          <a:bodyPr anchorCtr="0" anchor="t" bIns="81275" lIns="162550" spcFirstLastPara="1" rIns="162550" wrap="square" tIns="81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44494E"/>
              </a:solidFill>
              <a:latin typeface="Open Sans"/>
              <a:ea typeface="Open Sans"/>
              <a:cs typeface="Open Sans"/>
              <a:sym typeface="Open Sans"/>
            </a:endParaRPr>
          </a:p>
        </p:txBody>
      </p:sp>
      <p:sp>
        <p:nvSpPr>
          <p:cNvPr id="453" name="Google Shape;453;p36"/>
          <p:cNvSpPr txBox="1"/>
          <p:nvPr/>
        </p:nvSpPr>
        <p:spPr>
          <a:xfrm>
            <a:off x="9226686" y="6927419"/>
            <a:ext cx="346570"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3</a:t>
            </a:r>
            <a:endParaRPr b="0" i="0" sz="1400" u="none" cap="none" strike="noStrike">
              <a:solidFill>
                <a:srgbClr val="000000"/>
              </a:solidFill>
              <a:latin typeface="Arial"/>
              <a:ea typeface="Arial"/>
              <a:cs typeface="Arial"/>
              <a:sym typeface="Arial"/>
            </a:endParaRPr>
          </a:p>
        </p:txBody>
      </p:sp>
      <p:sp>
        <p:nvSpPr>
          <p:cNvPr id="454" name="Google Shape;454;p36"/>
          <p:cNvSpPr txBox="1"/>
          <p:nvPr/>
        </p:nvSpPr>
        <p:spPr>
          <a:xfrm>
            <a:off x="8035974" y="5615218"/>
            <a:ext cx="346570"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2</a:t>
            </a:r>
            <a:endParaRPr b="0" i="0" sz="1400" u="none" cap="none" strike="noStrike">
              <a:solidFill>
                <a:srgbClr val="000000"/>
              </a:solidFill>
              <a:latin typeface="Arial"/>
              <a:ea typeface="Arial"/>
              <a:cs typeface="Arial"/>
              <a:sym typeface="Arial"/>
            </a:endParaRPr>
          </a:p>
        </p:txBody>
      </p:sp>
      <p:sp>
        <p:nvSpPr>
          <p:cNvPr id="455" name="Google Shape;455;p36"/>
          <p:cNvSpPr txBox="1"/>
          <p:nvPr/>
        </p:nvSpPr>
        <p:spPr>
          <a:xfrm>
            <a:off x="6638337" y="6972139"/>
            <a:ext cx="346570" cy="43088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FFFFFF"/>
                </a:solidFill>
                <a:latin typeface="Open Sans"/>
                <a:ea typeface="Open Sans"/>
                <a:cs typeface="Open Sans"/>
                <a:sym typeface="Open Sans"/>
              </a:rPr>
              <a:t>1</a:t>
            </a:r>
            <a:endParaRPr b="0" i="0" sz="1400" u="none" cap="none" strike="noStrike">
              <a:solidFill>
                <a:srgbClr val="000000"/>
              </a:solidFill>
              <a:latin typeface="Arial"/>
              <a:ea typeface="Arial"/>
              <a:cs typeface="Arial"/>
              <a:sym typeface="Arial"/>
            </a:endParaRPr>
          </a:p>
        </p:txBody>
      </p:sp>
      <p:sp>
        <p:nvSpPr>
          <p:cNvPr id="456" name="Google Shape;456;p36"/>
          <p:cNvSpPr/>
          <p:nvPr/>
        </p:nvSpPr>
        <p:spPr>
          <a:xfrm>
            <a:off x="3754979" y="6748889"/>
            <a:ext cx="2131019" cy="781516"/>
          </a:xfrm>
          <a:prstGeom prst="roundRect">
            <a:avLst>
              <a:gd fmla="val 16667" name="adj"/>
            </a:avLst>
          </a:prstGeom>
          <a:solidFill>
            <a:srgbClr val="A5A5A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Simple</a:t>
            </a:r>
            <a:endParaRPr b="0" i="0" sz="1400" u="none" cap="none" strike="noStrike">
              <a:solidFill>
                <a:srgbClr val="000000"/>
              </a:solidFill>
              <a:latin typeface="Arial"/>
              <a:ea typeface="Arial"/>
              <a:cs typeface="Arial"/>
              <a:sym typeface="Arial"/>
            </a:endParaRPr>
          </a:p>
        </p:txBody>
      </p:sp>
      <p:sp>
        <p:nvSpPr>
          <p:cNvPr id="457" name="Google Shape;457;p36"/>
          <p:cNvSpPr/>
          <p:nvPr/>
        </p:nvSpPr>
        <p:spPr>
          <a:xfrm>
            <a:off x="10228984" y="6767474"/>
            <a:ext cx="2278567" cy="761999"/>
          </a:xfrm>
          <a:prstGeom prst="roundRect">
            <a:avLst>
              <a:gd fmla="val 16667"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Collaborative</a:t>
            </a:r>
            <a:endParaRPr b="0" i="0" sz="1400" u="none" cap="none" strike="noStrike">
              <a:solidFill>
                <a:srgbClr val="000000"/>
              </a:solidFill>
              <a:latin typeface="Arial"/>
              <a:ea typeface="Arial"/>
              <a:cs typeface="Arial"/>
              <a:sym typeface="Arial"/>
            </a:endParaRPr>
          </a:p>
        </p:txBody>
      </p:sp>
      <p:sp>
        <p:nvSpPr>
          <p:cNvPr id="458" name="Google Shape;458;p36"/>
          <p:cNvSpPr/>
          <p:nvPr/>
        </p:nvSpPr>
        <p:spPr>
          <a:xfrm>
            <a:off x="7027708" y="4240545"/>
            <a:ext cx="2273609" cy="683942"/>
          </a:xfrm>
          <a:prstGeom prst="roundRect">
            <a:avLst>
              <a:gd fmla="val 16667" name="adj"/>
            </a:avLst>
          </a:prstGeom>
          <a:solidFill>
            <a:srgbClr val="ED7D3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Open</a:t>
            </a:r>
            <a:endParaRPr b="0" i="0" sz="1400" u="none" cap="none" strike="noStrike">
              <a:solidFill>
                <a:srgbClr val="000000"/>
              </a:solidFill>
              <a:latin typeface="Arial"/>
              <a:ea typeface="Arial"/>
              <a:cs typeface="Arial"/>
              <a:sym typeface="Arial"/>
            </a:endParaRPr>
          </a:p>
        </p:txBody>
      </p:sp>
      <p:sp>
        <p:nvSpPr>
          <p:cNvPr id="459" name="Google Shape;459;p36"/>
          <p:cNvSpPr/>
          <p:nvPr/>
        </p:nvSpPr>
        <p:spPr>
          <a:xfrm>
            <a:off x="2592621" y="1960843"/>
            <a:ext cx="11106615" cy="1293542"/>
          </a:xfrm>
          <a:prstGeom prst="roundRect">
            <a:avLst>
              <a:gd fmla="val 16667" name="adj"/>
            </a:avLst>
          </a:prstGeom>
          <a:solidFill>
            <a:srgbClr val="C7D3DD"/>
          </a:solidFill>
          <a:ln cap="flat" cmpd="sng" w="9525">
            <a:solidFill>
              <a:srgbClr val="9AB0C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202124"/>
                </a:solidFill>
                <a:latin typeface="Open Sans"/>
                <a:ea typeface="Open Sans"/>
                <a:cs typeface="Open Sans"/>
                <a:sym typeface="Open Sans"/>
              </a:rPr>
              <a:t>Databricks enhances data collaboration and integration with the following features.</a:t>
            </a:r>
            <a:endParaRPr b="0" i="0" sz="2200" u="none" cap="none" strike="noStrike">
              <a:solidFill>
                <a:srgbClr val="3F3F3F"/>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7"/>
          <p:cNvSpPr txBox="1"/>
          <p:nvPr>
            <p:ph type="title"/>
          </p:nvPr>
        </p:nvSpPr>
        <p:spPr>
          <a:xfrm>
            <a:off x="-10160" y="229878"/>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Databricks in Data Science and Engineering</a:t>
            </a:r>
            <a:endParaRPr/>
          </a:p>
        </p:txBody>
      </p:sp>
      <p:pic>
        <p:nvPicPr>
          <p:cNvPr id="465" name="Google Shape;465;p37"/>
          <p:cNvPicPr preferRelativeResize="0"/>
          <p:nvPr/>
        </p:nvPicPr>
        <p:blipFill rotWithShape="1">
          <a:blip r:embed="rId3">
            <a:alphaModFix/>
          </a:blip>
          <a:srcRect b="0" l="0" r="0" t="0"/>
          <a:stretch/>
        </p:blipFill>
        <p:spPr>
          <a:xfrm>
            <a:off x="2980015" y="760639"/>
            <a:ext cx="10342308" cy="365760"/>
          </a:xfrm>
          <a:prstGeom prst="rect">
            <a:avLst/>
          </a:prstGeom>
          <a:noFill/>
          <a:ln>
            <a:noFill/>
          </a:ln>
        </p:spPr>
      </p:pic>
      <p:sp>
        <p:nvSpPr>
          <p:cNvPr id="466" name="Google Shape;466;p37"/>
          <p:cNvSpPr/>
          <p:nvPr/>
        </p:nvSpPr>
        <p:spPr>
          <a:xfrm>
            <a:off x="1676401" y="1262744"/>
            <a:ext cx="12720918" cy="1193586"/>
          </a:xfrm>
          <a:prstGeom prst="roundRect">
            <a:avLst>
              <a:gd fmla="val 16667" name="adj"/>
            </a:avLst>
          </a:prstGeom>
          <a:solidFill>
            <a:srgbClr val="009FB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chemeClr val="lt1"/>
                </a:solidFill>
                <a:latin typeface="Open Sans"/>
                <a:ea typeface="Open Sans"/>
                <a:cs typeface="Open Sans"/>
                <a:sym typeface="Open Sans"/>
              </a:rPr>
              <a:t> It is an Apache Spark-based analytics platform that provides a one-click setup, faster processes, and an interactive workspace for data engineers and data scientists to collaborate.</a:t>
            </a:r>
            <a:endParaRPr b="0" i="0" sz="1400" u="none" cap="none" strike="noStrike">
              <a:solidFill>
                <a:srgbClr val="000000"/>
              </a:solidFill>
              <a:latin typeface="Arial"/>
              <a:ea typeface="Arial"/>
              <a:cs typeface="Arial"/>
              <a:sym typeface="Arial"/>
            </a:endParaRPr>
          </a:p>
        </p:txBody>
      </p:sp>
      <p:sp>
        <p:nvSpPr>
          <p:cNvPr id="467" name="Google Shape;467;p37"/>
          <p:cNvSpPr txBox="1"/>
          <p:nvPr/>
        </p:nvSpPr>
        <p:spPr>
          <a:xfrm>
            <a:off x="2600960" y="8493760"/>
            <a:ext cx="10830560"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sng" cap="none" strike="noStrike">
                <a:solidFill>
                  <a:schemeClr val="dk1"/>
                </a:solidFill>
                <a:latin typeface="Open Sans"/>
                <a:ea typeface="Open Sans"/>
                <a:cs typeface="Open Sans"/>
                <a:sym typeface="Open Sans"/>
                <a:hlinkClick r:id="rId4">
                  <a:extLst>
                    <a:ext uri="{A12FA001-AC4F-418D-AE19-62706E023703}">
                      <ahyp:hlinkClr val="tx"/>
                    </a:ext>
                  </a:extLst>
                </a:hlinkClick>
              </a:rPr>
              <a:t>Source: https://s33046.pcdn.co/wp-content/uploads/2020/03/azure-databricks-integration-with-other-services-.png</a:t>
            </a:r>
            <a:endParaRPr b="0" i="0" sz="1200" u="sng" cap="none" strike="noStrike">
              <a:solidFill>
                <a:srgbClr val="000000"/>
              </a:solidFill>
              <a:latin typeface="Open Sans"/>
              <a:ea typeface="Open Sans"/>
              <a:cs typeface="Open Sans"/>
              <a:sym typeface="Open Sans"/>
            </a:endParaRPr>
          </a:p>
        </p:txBody>
      </p:sp>
      <p:pic>
        <p:nvPicPr>
          <p:cNvPr id="468" name="Google Shape;468;p37"/>
          <p:cNvPicPr preferRelativeResize="0"/>
          <p:nvPr/>
        </p:nvPicPr>
        <p:blipFill rotWithShape="1">
          <a:blip r:embed="rId5">
            <a:alphaModFix/>
          </a:blip>
          <a:srcRect b="0" l="0" r="0" t="0"/>
          <a:stretch/>
        </p:blipFill>
        <p:spPr>
          <a:xfrm>
            <a:off x="2396063" y="2608730"/>
            <a:ext cx="11510221" cy="57326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39"/>
          <p:cNvSpPr txBox="1"/>
          <p:nvPr>
            <p:ph idx="1" type="body"/>
          </p:nvPr>
        </p:nvSpPr>
        <p:spPr>
          <a:xfrm>
            <a:off x="0" y="4114800"/>
            <a:ext cx="16256001" cy="914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1000"/>
              </a:spcBef>
              <a:spcAft>
                <a:spcPts val="0"/>
              </a:spcAft>
              <a:buSzPts val="2800"/>
              <a:buFont typeface="Arial"/>
              <a:buNone/>
            </a:pPr>
            <a:r>
              <a:rPr lang="en-US"/>
              <a:t>Reading and Writing Data in Azure Databricks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38"/>
          <p:cNvSpPr txBox="1"/>
          <p:nvPr>
            <p:ph type="title"/>
          </p:nvPr>
        </p:nvSpPr>
        <p:spPr>
          <a:xfrm>
            <a:off x="-99370" y="252181"/>
            <a:ext cx="16276320" cy="6872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4400"/>
              <a:buFont typeface="Arial"/>
              <a:buNone/>
            </a:pPr>
            <a:r>
              <a:rPr lang="en-US"/>
              <a:t>Business Scenario</a:t>
            </a:r>
            <a:endParaRPr/>
          </a:p>
        </p:txBody>
      </p:sp>
      <p:pic>
        <p:nvPicPr>
          <p:cNvPr id="479" name="Google Shape;479;p38"/>
          <p:cNvPicPr preferRelativeResize="0"/>
          <p:nvPr/>
        </p:nvPicPr>
        <p:blipFill rotWithShape="1">
          <a:blip r:embed="rId3">
            <a:alphaModFix/>
          </a:blip>
          <a:srcRect b="0" l="0" r="0" t="0"/>
          <a:stretch/>
        </p:blipFill>
        <p:spPr>
          <a:xfrm>
            <a:off x="5762957" y="747203"/>
            <a:ext cx="4551667" cy="346493"/>
          </a:xfrm>
          <a:prstGeom prst="rect">
            <a:avLst/>
          </a:prstGeom>
          <a:noFill/>
          <a:ln>
            <a:noFill/>
          </a:ln>
        </p:spPr>
      </p:pic>
      <p:sp>
        <p:nvSpPr>
          <p:cNvPr id="480" name="Google Shape;480;p38"/>
          <p:cNvSpPr/>
          <p:nvPr/>
        </p:nvSpPr>
        <p:spPr>
          <a:xfrm>
            <a:off x="3858979" y="5448761"/>
            <a:ext cx="9354481" cy="2780840"/>
          </a:xfrm>
          <a:prstGeom prst="roundRect">
            <a:avLst>
              <a:gd fmla="val 8803" name="adj"/>
            </a:avLst>
          </a:prstGeom>
          <a:solidFill>
            <a:srgbClr val="FAEFDE"/>
          </a:solidFill>
          <a:ln cap="flat" cmpd="sng" w="25400">
            <a:solidFill>
              <a:srgbClr val="E9B561"/>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15000"/>
              </a:lnSpc>
              <a:spcBef>
                <a:spcPts val="0"/>
              </a:spcBef>
              <a:spcAft>
                <a:spcPts val="0"/>
              </a:spcAft>
              <a:buClr>
                <a:srgbClr val="000000"/>
              </a:buClr>
              <a:buSzPts val="2200"/>
              <a:buFont typeface="Arial"/>
              <a:buNone/>
            </a:pPr>
            <a:r>
              <a:t/>
            </a:r>
            <a:endParaRPr b="1" i="0" sz="2200" u="none" cap="none" strike="noStrike">
              <a:solidFill>
                <a:srgbClr val="3F3F3F"/>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Understand the concepts to perform reading and writing data in various file formats using Azure Databricks.</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p:txBody>
      </p:sp>
      <p:sp>
        <p:nvSpPr>
          <p:cNvPr id="481" name="Google Shape;481;p38"/>
          <p:cNvSpPr/>
          <p:nvPr/>
        </p:nvSpPr>
        <p:spPr>
          <a:xfrm>
            <a:off x="3681296" y="2241154"/>
            <a:ext cx="9624255" cy="2374533"/>
          </a:xfrm>
          <a:prstGeom prst="roundRect">
            <a:avLst>
              <a:gd fmla="val 8839" name="adj"/>
            </a:avLst>
          </a:prstGeom>
          <a:solidFill>
            <a:srgbClr val="EFF2F5"/>
          </a:solidFill>
          <a:ln cap="flat" cmpd="sng" w="25400">
            <a:solidFill>
              <a:srgbClr val="B0C8DE"/>
            </a:solidFill>
            <a:prstDash val="solid"/>
            <a:round/>
            <a:headEnd len="sm" w="sm" type="none"/>
            <a:tailEnd len="sm" w="sm" type="none"/>
          </a:ln>
        </p:spPr>
        <p:txBody>
          <a:bodyPr anchorCtr="0" anchor="ctr" bIns="45700" lIns="182875" spcFirstLastPara="1" rIns="91425" wrap="square" tIns="457200">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rgbClr val="3F3F3F"/>
                </a:solidFill>
                <a:latin typeface="Open Sans"/>
                <a:ea typeface="Open Sans"/>
                <a:cs typeface="Open Sans"/>
                <a:sym typeface="Open Sans"/>
              </a:rPr>
              <a:t>You are a senior data analyst who knows the concepts of Azure Databricks. Now, you will learn about various operations in Azure Databricks.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3F3F3F"/>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2200"/>
              <a:buFont typeface="Arial"/>
              <a:buNone/>
            </a:pPr>
            <a:br>
              <a:rPr b="0" i="0" lang="en-US" sz="2200" u="none" cap="none" strike="noStrike">
                <a:solidFill>
                  <a:srgbClr val="3F3F3F"/>
                </a:solidFill>
                <a:latin typeface="Open Sans"/>
                <a:ea typeface="Open Sans"/>
                <a:cs typeface="Open Sans"/>
                <a:sym typeface="Open Sans"/>
              </a:rPr>
            </a:br>
            <a:endParaRPr b="0" i="0" sz="2200" u="none" cap="none" strike="noStrike">
              <a:solidFill>
                <a:srgbClr val="3F3F3F"/>
              </a:solidFill>
              <a:latin typeface="Open Sans"/>
              <a:ea typeface="Open Sans"/>
              <a:cs typeface="Open Sans"/>
              <a:sym typeface="Open Sans"/>
            </a:endParaRPr>
          </a:p>
        </p:txBody>
      </p:sp>
      <p:grpSp>
        <p:nvGrpSpPr>
          <p:cNvPr id="482" name="Google Shape;482;p38"/>
          <p:cNvGrpSpPr/>
          <p:nvPr/>
        </p:nvGrpSpPr>
        <p:grpSpPr>
          <a:xfrm>
            <a:off x="2837752" y="1743794"/>
            <a:ext cx="3788037" cy="878320"/>
            <a:chOff x="2708012" y="2976563"/>
            <a:chExt cx="3788037" cy="878320"/>
          </a:xfrm>
        </p:grpSpPr>
        <p:sp>
          <p:nvSpPr>
            <p:cNvPr id="483" name="Google Shape;483;p38"/>
            <p:cNvSpPr/>
            <p:nvPr/>
          </p:nvSpPr>
          <p:spPr>
            <a:xfrm>
              <a:off x="2708012" y="2976563"/>
              <a:ext cx="3788037" cy="878320"/>
            </a:xfrm>
            <a:prstGeom prst="roundRect">
              <a:avLst>
                <a:gd fmla="val 16667" name="adj"/>
              </a:avLst>
            </a:prstGeom>
            <a:solidFill>
              <a:schemeClr val="lt1"/>
            </a:solidFill>
            <a:ln cap="flat" cmpd="sng" w="25400">
              <a:solidFill>
                <a:srgbClr val="B0C8DE"/>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Problem Statement:</a:t>
              </a:r>
              <a:endParaRPr b="0" i="0" sz="2200" u="none" cap="none" strike="noStrike">
                <a:solidFill>
                  <a:srgbClr val="FFFFFF"/>
                </a:solidFill>
                <a:latin typeface="Arial"/>
                <a:ea typeface="Arial"/>
                <a:cs typeface="Arial"/>
                <a:sym typeface="Arial"/>
              </a:endParaRPr>
            </a:p>
          </p:txBody>
        </p:sp>
        <p:pic>
          <p:nvPicPr>
            <p:cNvPr id="484" name="Google Shape;484;p38"/>
            <p:cNvPicPr preferRelativeResize="0"/>
            <p:nvPr/>
          </p:nvPicPr>
          <p:blipFill rotWithShape="1">
            <a:blip r:embed="rId4">
              <a:alphaModFix/>
            </a:blip>
            <a:srcRect b="0" l="0" r="0" t="0"/>
            <a:stretch/>
          </p:blipFill>
          <p:spPr>
            <a:xfrm>
              <a:off x="2817550" y="3053562"/>
              <a:ext cx="624468" cy="724323"/>
            </a:xfrm>
            <a:prstGeom prst="rect">
              <a:avLst/>
            </a:prstGeom>
            <a:noFill/>
            <a:ln>
              <a:noFill/>
            </a:ln>
          </p:spPr>
        </p:pic>
      </p:grpSp>
      <p:grpSp>
        <p:nvGrpSpPr>
          <p:cNvPr id="485" name="Google Shape;485;p38"/>
          <p:cNvGrpSpPr/>
          <p:nvPr/>
        </p:nvGrpSpPr>
        <p:grpSpPr>
          <a:xfrm>
            <a:off x="2742502" y="5111112"/>
            <a:ext cx="3788037" cy="878320"/>
            <a:chOff x="2837752" y="5111112"/>
            <a:chExt cx="3788037" cy="878320"/>
          </a:xfrm>
        </p:grpSpPr>
        <p:sp>
          <p:nvSpPr>
            <p:cNvPr id="486" name="Google Shape;486;p38"/>
            <p:cNvSpPr/>
            <p:nvPr/>
          </p:nvSpPr>
          <p:spPr>
            <a:xfrm>
              <a:off x="2837752" y="5111112"/>
              <a:ext cx="3788037" cy="878320"/>
            </a:xfrm>
            <a:prstGeom prst="roundRect">
              <a:avLst>
                <a:gd fmla="val 16667" name="adj"/>
              </a:avLst>
            </a:prstGeom>
            <a:solidFill>
              <a:schemeClr val="lt1"/>
            </a:solidFill>
            <a:ln cap="flat" cmpd="sng" w="25400">
              <a:solidFill>
                <a:srgbClr val="E9B561"/>
              </a:solidFill>
              <a:prstDash val="solid"/>
              <a:round/>
              <a:headEnd len="sm" w="sm" type="none"/>
              <a:tailEnd len="sm" w="sm" type="none"/>
            </a:ln>
          </p:spPr>
          <p:txBody>
            <a:bodyPr anchorCtr="0" anchor="ctr" bIns="45700" lIns="91425" spcFirstLastPara="1" rIns="91425" wrap="square" tIns="45700">
              <a:noAutofit/>
            </a:bodyPr>
            <a:lstStyle/>
            <a:p>
              <a:pPr indent="0" lvl="1" marL="457200" marR="0" rtl="0" algn="ctr">
                <a:lnSpc>
                  <a:spcPct val="100000"/>
                </a:lnSpc>
                <a:spcBef>
                  <a:spcPts val="0"/>
                </a:spcBef>
                <a:spcAft>
                  <a:spcPts val="0"/>
                </a:spcAft>
                <a:buClr>
                  <a:srgbClr val="000000"/>
                </a:buClr>
                <a:buSzPts val="2200"/>
                <a:buFont typeface="Arial"/>
                <a:buNone/>
              </a:pPr>
              <a:r>
                <a:rPr b="1" i="0" lang="en-US" sz="2200" u="none" cap="none" strike="noStrike">
                  <a:solidFill>
                    <a:srgbClr val="3F3F3F"/>
                  </a:solidFill>
                  <a:latin typeface="Open Sans"/>
                  <a:ea typeface="Open Sans"/>
                  <a:cs typeface="Open Sans"/>
                  <a:sym typeface="Open Sans"/>
                </a:rPr>
                <a:t>Objectives:</a:t>
              </a:r>
              <a:endParaRPr b="0" i="0" sz="2200" u="none" cap="none" strike="noStrike">
                <a:solidFill>
                  <a:srgbClr val="FFFFFF"/>
                </a:solidFill>
                <a:latin typeface="Arial"/>
                <a:ea typeface="Arial"/>
                <a:cs typeface="Arial"/>
                <a:sym typeface="Arial"/>
              </a:endParaRPr>
            </a:p>
          </p:txBody>
        </p:sp>
        <p:pic>
          <p:nvPicPr>
            <p:cNvPr id="487" name="Google Shape;487;p38"/>
            <p:cNvPicPr preferRelativeResize="0"/>
            <p:nvPr/>
          </p:nvPicPr>
          <p:blipFill rotWithShape="1">
            <a:blip r:embed="rId5">
              <a:alphaModFix/>
            </a:blip>
            <a:srcRect b="0" l="0" r="0" t="0"/>
            <a:stretch/>
          </p:blipFill>
          <p:spPr>
            <a:xfrm>
              <a:off x="2947290" y="5215295"/>
              <a:ext cx="669954" cy="669954"/>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4_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3_Digital Marketing">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 Janani Priya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B178638F-F47E-4F26-933B-45C997052AB0</vt:lpwstr>
  </property>
  <property fmtid="{D5CDD505-2E9C-101B-9397-08002B2CF9AE}" pid="3" name="ArticulatePath">
    <vt:lpwstr>https://simplilearnsolution-my.sharepoint.com/personal/pistorage_simplilearn_com/Documents/Simplilearn Project Backup/Enterprise/Tiger Analytics/Azure Data Engineering (DP 203)/LVC (without Purdue Logo's)/Lesson_05_Data_Exploration_and_Transformation_in_Azure_Databricks</vt:lpwstr>
  </property>
</Properties>
</file>